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lvetica Now Bold" charset="1" panose="020B0804030202020204"/>
      <p:regular r:id="rId20"/>
    </p:embeddedFont>
    <p:embeddedFont>
      <p:font typeface="Helvetica Now" charset="1" panose="020B0504030202020204"/>
      <p:regular r:id="rId21"/>
    </p:embeddedFont>
    <p:embeddedFont>
      <p:font typeface="Roboto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16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jpe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Relationship Id="rId4" Target="../media/image40.jpeg" Type="http://schemas.openxmlformats.org/officeDocument/2006/relationships/image"/><Relationship Id="rId5" Target="../media/image4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jpeg" Type="http://schemas.openxmlformats.org/officeDocument/2006/relationships/image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19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0599774" y="2742343"/>
            <a:ext cx="10287000" cy="4802314"/>
            <a:chOff x="0" y="0"/>
            <a:chExt cx="2709333" cy="126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3" cy="1264807"/>
            </a:xfrm>
            <a:custGeom>
              <a:avLst/>
              <a:gdLst/>
              <a:ahLst/>
              <a:cxnLst/>
              <a:rect r="r" b="b" t="t" l="l"/>
              <a:pathLst>
                <a:path h="1264807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64807"/>
                  </a:lnTo>
                  <a:lnTo>
                    <a:pt x="0" y="1264807"/>
                  </a:lnTo>
                  <a:close/>
                </a:path>
              </a:pathLst>
            </a:custGeom>
            <a:solidFill>
              <a:srgbClr val="004BB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3" cy="1302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77250" y="3858443"/>
            <a:ext cx="9560858" cy="5067255"/>
          </a:xfrm>
          <a:custGeom>
            <a:avLst/>
            <a:gdLst/>
            <a:ahLst/>
            <a:cxnLst/>
            <a:rect r="r" b="b" t="t" l="l"/>
            <a:pathLst>
              <a:path h="5067255" w="9560858">
                <a:moveTo>
                  <a:pt x="0" y="0"/>
                </a:moveTo>
                <a:lnTo>
                  <a:pt x="9560859" y="0"/>
                </a:lnTo>
                <a:lnTo>
                  <a:pt x="9560859" y="5067255"/>
                </a:lnTo>
                <a:lnTo>
                  <a:pt x="0" y="5067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35783" y="-19050"/>
            <a:ext cx="7841467" cy="995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3"/>
              </a:lnSpc>
            </a:pPr>
            <a:r>
              <a:rPr lang="en-US" sz="8273" b="true">
                <a:solidFill>
                  <a:srgbClr val="101010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Sistema de Gestão para </a:t>
            </a:r>
            <a:r>
              <a:rPr lang="en-US" sz="8273" b="true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Concessionária de Veículos </a:t>
            </a:r>
          </a:p>
          <a:p>
            <a:pPr algn="l">
              <a:lnSpc>
                <a:spcPts val="12761"/>
              </a:lnSpc>
            </a:pPr>
          </a:p>
          <a:p>
            <a:pPr algn="l">
              <a:lnSpc>
                <a:spcPts val="12761"/>
              </a:lnSpc>
            </a:pPr>
          </a:p>
          <a:p>
            <a:pPr algn="l" marL="0" indent="0" lvl="0">
              <a:lnSpc>
                <a:spcPts val="12761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528022" y="5143500"/>
            <a:ext cx="5141459" cy="6076642"/>
            <a:chOff x="0" y="0"/>
            <a:chExt cx="1354129" cy="16004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129" cy="1600432"/>
            </a:xfrm>
            <a:custGeom>
              <a:avLst/>
              <a:gdLst/>
              <a:ahLst/>
              <a:cxnLst/>
              <a:rect r="r" b="b" t="t" l="l"/>
              <a:pathLst>
                <a:path h="1600432" w="1354129">
                  <a:moveTo>
                    <a:pt x="22587" y="0"/>
                  </a:moveTo>
                  <a:lnTo>
                    <a:pt x="1331543" y="0"/>
                  </a:lnTo>
                  <a:cubicBezTo>
                    <a:pt x="1344017" y="0"/>
                    <a:pt x="1354129" y="10112"/>
                    <a:pt x="1354129" y="22587"/>
                  </a:cubicBezTo>
                  <a:lnTo>
                    <a:pt x="1354129" y="1577846"/>
                  </a:lnTo>
                  <a:cubicBezTo>
                    <a:pt x="1354129" y="1583836"/>
                    <a:pt x="1351750" y="1589581"/>
                    <a:pt x="1347514" y="1593817"/>
                  </a:cubicBezTo>
                  <a:cubicBezTo>
                    <a:pt x="1343278" y="1598053"/>
                    <a:pt x="1337533" y="1600432"/>
                    <a:pt x="1331543" y="1600432"/>
                  </a:cubicBezTo>
                  <a:lnTo>
                    <a:pt x="22587" y="1600432"/>
                  </a:lnTo>
                  <a:cubicBezTo>
                    <a:pt x="10112" y="1600432"/>
                    <a:pt x="0" y="1590320"/>
                    <a:pt x="0" y="1577846"/>
                  </a:cubicBezTo>
                  <a:lnTo>
                    <a:pt x="0" y="22587"/>
                  </a:lnTo>
                  <a:cubicBezTo>
                    <a:pt x="0" y="16596"/>
                    <a:pt x="2380" y="10851"/>
                    <a:pt x="6616" y="6616"/>
                  </a:cubicBezTo>
                  <a:cubicBezTo>
                    <a:pt x="10851" y="2380"/>
                    <a:pt x="16596" y="0"/>
                    <a:pt x="22587" y="0"/>
                  </a:cubicBezTo>
                  <a:close/>
                </a:path>
              </a:pathLst>
            </a:custGeom>
            <a:solidFill>
              <a:srgbClr val="004BB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54129" cy="1638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 spc="199">
                  <a:solidFill>
                    <a:srgbClr val="FFFFFF"/>
                  </a:solidFill>
                  <a:latin typeface="Helvetica Now Bold"/>
                  <a:ea typeface="Helvetica Now Bold"/>
                  <a:cs typeface="Helvetica Now Bold"/>
                  <a:sym typeface="Helvetica Now Bold"/>
                </a:rPr>
                <a:t>Nomes: </a:t>
              </a:r>
              <a:r>
                <a:rPr lang="en-US" sz="2100" spc="199">
                  <a:solidFill>
                    <a:srgbClr val="FFFFFF"/>
                  </a:solidFill>
                  <a:latin typeface="Helvetica Now"/>
                  <a:ea typeface="Helvetica Now"/>
                  <a:cs typeface="Helvetica Now"/>
                  <a:sym typeface="Helvetica Now"/>
                </a:rPr>
                <a:t>Arthur Rezende, Daniel Aparecido, Danilo Farias, Davi Tote, Pedro Godoi</a:t>
              </a:r>
            </a:p>
            <a:p>
              <a:pPr algn="ctr">
                <a:lnSpc>
                  <a:spcPts val="2940"/>
                </a:lnSpc>
              </a:pPr>
            </a:p>
            <a:p>
              <a:pPr algn="ctr">
                <a:lnSpc>
                  <a:spcPts val="2940"/>
                </a:lnSpc>
              </a:pPr>
              <a:r>
                <a:rPr lang="en-US" b="true" sz="2100" spc="199">
                  <a:solidFill>
                    <a:srgbClr val="FFFFFF"/>
                  </a:solidFill>
                  <a:latin typeface="Helvetica Now Bold"/>
                  <a:ea typeface="Helvetica Now Bold"/>
                  <a:cs typeface="Helvetica Now Bold"/>
                  <a:sym typeface="Helvetica Now Bold"/>
                </a:rPr>
                <a:t>Serie</a:t>
              </a:r>
              <a:r>
                <a:rPr lang="en-US" sz="2100" spc="199">
                  <a:solidFill>
                    <a:srgbClr val="FFFFFF"/>
                  </a:solidFill>
                  <a:latin typeface="Helvetica Now"/>
                  <a:ea typeface="Helvetica Now"/>
                  <a:cs typeface="Helvetica Now"/>
                  <a:sym typeface="Helvetica Now"/>
                </a:rPr>
                <a:t>: 3 ano Automação</a:t>
              </a:r>
            </a:p>
            <a:p>
              <a:pPr algn="ctr">
                <a:lnSpc>
                  <a:spcPts val="2940"/>
                </a:lnSpc>
              </a:pPr>
            </a:p>
            <a:p>
              <a:pPr algn="ctr">
                <a:lnSpc>
                  <a:spcPts val="2940"/>
                </a:lnSpc>
              </a:pPr>
              <a:r>
                <a:rPr lang="en-US" b="true" sz="2100" spc="199">
                  <a:solidFill>
                    <a:srgbClr val="FFFFFF"/>
                  </a:solidFill>
                  <a:latin typeface="Helvetica Now Bold"/>
                  <a:ea typeface="Helvetica Now Bold"/>
                  <a:cs typeface="Helvetica Now Bold"/>
                  <a:sym typeface="Helvetica Now Bold"/>
                </a:rPr>
                <a:t>Professor</a:t>
              </a:r>
              <a:r>
                <a:rPr lang="en-US" sz="2100" spc="199">
                  <a:solidFill>
                    <a:srgbClr val="FFFFFF"/>
                  </a:solidFill>
                  <a:latin typeface="Helvetica Now"/>
                  <a:ea typeface="Helvetica Now"/>
                  <a:cs typeface="Helvetica Now"/>
                  <a:sym typeface="Helvetica Now"/>
                </a:rPr>
                <a:t>: Leandro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B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84724"/>
            <a:ext cx="320094" cy="370051"/>
          </a:xfrm>
          <a:custGeom>
            <a:avLst/>
            <a:gdLst/>
            <a:ahLst/>
            <a:cxnLst/>
            <a:rect r="r" b="b" t="t" l="l"/>
            <a:pathLst>
              <a:path h="370051" w="320094">
                <a:moveTo>
                  <a:pt x="0" y="0"/>
                </a:moveTo>
                <a:lnTo>
                  <a:pt x="320094" y="0"/>
                </a:lnTo>
                <a:lnTo>
                  <a:pt x="320094" y="370050"/>
                </a:lnTo>
                <a:lnTo>
                  <a:pt x="0" y="37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749931"/>
            <a:ext cx="320094" cy="370051"/>
          </a:xfrm>
          <a:custGeom>
            <a:avLst/>
            <a:gdLst/>
            <a:ahLst/>
            <a:cxnLst/>
            <a:rect r="r" b="b" t="t" l="l"/>
            <a:pathLst>
              <a:path h="370051" w="320094">
                <a:moveTo>
                  <a:pt x="0" y="0"/>
                </a:moveTo>
                <a:lnTo>
                  <a:pt x="320094" y="0"/>
                </a:lnTo>
                <a:lnTo>
                  <a:pt x="320094" y="370051"/>
                </a:lnTo>
                <a:lnTo>
                  <a:pt x="0" y="370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6206" y="-19050"/>
            <a:ext cx="8907887" cy="416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80"/>
              </a:lnSpc>
            </a:pPr>
            <a:r>
              <a:rPr lang="en-US" sz="9000" b="true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Processos de Negócio</a:t>
            </a:r>
          </a:p>
          <a:p>
            <a:pPr algn="l" marL="0" indent="0" lvl="0">
              <a:lnSpc>
                <a:spcPts val="1098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57164" y="3458929"/>
            <a:ext cx="624780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Venda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4809" y="1057275"/>
            <a:ext cx="624780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Serviço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37099"/>
            <a:ext cx="6795541" cy="555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</a:p>
          <a:p>
            <a:pPr algn="l">
              <a:lnSpc>
                <a:spcPts val="3419"/>
              </a:lnSpc>
            </a:pPr>
            <a:r>
              <a:rPr lang="en-US" sz="2442" spc="232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A</a:t>
            </a:r>
            <a:r>
              <a:rPr lang="en-US" sz="2442" spc="232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 Venda representa a transação comercial de um veículo:</a:t>
            </a:r>
          </a:p>
          <a:p>
            <a:pPr algn="ctr">
              <a:lnSpc>
                <a:spcPts val="3419"/>
              </a:lnSpc>
            </a:pPr>
            <a:r>
              <a:rPr lang="en-US" sz="2442" spc="232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id_venda: Identificador único (chave primária)</a:t>
            </a:r>
          </a:p>
          <a:p>
            <a:pPr algn="ctr">
              <a:lnSpc>
                <a:spcPts val="3419"/>
              </a:lnSpc>
            </a:pPr>
            <a:r>
              <a:rPr lang="en-US" sz="2442" spc="232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data_venda: Data da transação</a:t>
            </a:r>
          </a:p>
          <a:p>
            <a:pPr algn="ctr">
              <a:lnSpc>
                <a:spcPts val="3419"/>
              </a:lnSpc>
            </a:pPr>
            <a:r>
              <a:rPr lang="en-US" sz="2442" spc="232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valor_final: Valor total da venda</a:t>
            </a:r>
          </a:p>
          <a:p>
            <a:pPr algn="ctr">
              <a:lnSpc>
                <a:spcPts val="3419"/>
              </a:lnSpc>
            </a:pPr>
            <a:r>
              <a:rPr lang="en-US" sz="2442" spc="232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Relacionamentos críticos:</a:t>
            </a:r>
          </a:p>
          <a:p>
            <a:pPr algn="ctr">
              <a:lnSpc>
                <a:spcPts val="3419"/>
              </a:lnSpc>
            </a:pPr>
            <a:r>
              <a:rPr lang="en-US" sz="2442" spc="232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Envolve um único cliente (N:1)</a:t>
            </a:r>
          </a:p>
          <a:p>
            <a:pPr algn="ctr">
              <a:lnSpc>
                <a:spcPts val="3419"/>
              </a:lnSpc>
            </a:pPr>
            <a:r>
              <a:rPr lang="en-US" sz="2442" spc="232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É realizada por um vendedor (N:1 com Funcionario)</a:t>
            </a:r>
          </a:p>
          <a:p>
            <a:pPr algn="ctr">
              <a:lnSpc>
                <a:spcPts val="3419"/>
              </a:lnSpc>
            </a:pPr>
            <a:r>
              <a:rPr lang="en-US" sz="2442" spc="232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refere-se a um veículo específico (1:1 com Veiculo).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35035" y="1693047"/>
            <a:ext cx="7524265" cy="750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O Serviço registra as atividades de manutenção e reparo:</a:t>
            </a:r>
          </a:p>
          <a:p>
            <a:pPr algn="l">
              <a:lnSpc>
                <a:spcPts val="3219"/>
              </a:lnSpc>
            </a:pP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id_servico: Identificador único (chave primária)</a:t>
            </a:r>
          </a:p>
          <a:p>
            <a:pPr algn="l">
              <a:lnSpc>
                <a:spcPts val="3219"/>
              </a:lnSpc>
            </a:pP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data_agendamento: Data do</a:t>
            </a: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 agendamento</a:t>
            </a:r>
          </a:p>
          <a:p>
            <a:pPr algn="l">
              <a:lnSpc>
                <a:spcPts val="3219"/>
              </a:lnSpc>
            </a:pP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data_execucao: Data da realização do serviço</a:t>
            </a:r>
          </a:p>
          <a:p>
            <a:pPr algn="l">
              <a:lnSpc>
                <a:spcPts val="3219"/>
              </a:lnSpc>
            </a:pP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descricao: Detalhamento do serviço realizado</a:t>
            </a:r>
          </a:p>
          <a:p>
            <a:pPr algn="l">
              <a:lnSpc>
                <a:spcPts val="3415"/>
              </a:lnSpc>
            </a:pPr>
            <a:r>
              <a:rPr lang="en-US" sz="2439" spc="231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tipo_servico: Categoria (ex: Preventiva, Corretiva, Revisão)</a:t>
            </a:r>
          </a:p>
          <a:p>
            <a:pPr algn="l">
              <a:lnSpc>
                <a:spcPts val="3219"/>
              </a:lnSpc>
            </a:pP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valor_total: Custo total do serviço</a:t>
            </a:r>
          </a:p>
          <a:p>
            <a:pPr algn="l">
              <a:lnSpc>
                <a:spcPts val="3219"/>
              </a:lnSpc>
            </a:pP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Relacionamentos essenciais:</a:t>
            </a:r>
          </a:p>
          <a:p>
            <a:pPr algn="l">
              <a:lnSpc>
                <a:spcPts val="3219"/>
              </a:lnSpc>
            </a:pP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Solicitado por um cliente (N:1)</a:t>
            </a:r>
          </a:p>
          <a:p>
            <a:pPr algn="l">
              <a:lnSpc>
                <a:spcPts val="3219"/>
              </a:lnSpc>
            </a:pP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Executado em um veículo (N:1)</a:t>
            </a:r>
          </a:p>
          <a:p>
            <a:pPr algn="l">
              <a:lnSpc>
                <a:spcPts val="3219"/>
              </a:lnSpc>
            </a:pP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Realizado por um mecânico/consultor(N:1 com Funcionario)</a:t>
            </a:r>
          </a:p>
          <a:p>
            <a:pPr algn="l">
              <a:lnSpc>
                <a:spcPts val="3219"/>
              </a:lnSpc>
            </a:pPr>
            <a:r>
              <a:rPr lang="en-US" sz="2299" spc="218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Utiliza diversas peças (N:M com Peca)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88376" y="-673817"/>
            <a:ext cx="4688474" cy="5145102"/>
          </a:xfrm>
          <a:custGeom>
            <a:avLst/>
            <a:gdLst/>
            <a:ahLst/>
            <a:cxnLst/>
            <a:rect r="r" b="b" t="t" l="l"/>
            <a:pathLst>
              <a:path h="5145102" w="4688474">
                <a:moveTo>
                  <a:pt x="0" y="0"/>
                </a:moveTo>
                <a:lnTo>
                  <a:pt x="4688474" y="0"/>
                </a:lnTo>
                <a:lnTo>
                  <a:pt x="4688474" y="5145102"/>
                </a:lnTo>
                <a:lnTo>
                  <a:pt x="0" y="5145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00" r="0" b="-5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78135" y="4582197"/>
            <a:ext cx="13225053" cy="6629058"/>
          </a:xfrm>
          <a:custGeom>
            <a:avLst/>
            <a:gdLst/>
            <a:ahLst/>
            <a:cxnLst/>
            <a:rect r="r" b="b" t="t" l="l"/>
            <a:pathLst>
              <a:path h="6629058" w="13225053">
                <a:moveTo>
                  <a:pt x="0" y="0"/>
                </a:moveTo>
                <a:lnTo>
                  <a:pt x="13225052" y="0"/>
                </a:lnTo>
                <a:lnTo>
                  <a:pt x="13225052" y="6629057"/>
                </a:lnTo>
                <a:lnTo>
                  <a:pt x="0" y="6629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341743"/>
            <a:ext cx="8809412" cy="5945257"/>
          </a:xfrm>
          <a:custGeom>
            <a:avLst/>
            <a:gdLst/>
            <a:ahLst/>
            <a:cxnLst/>
            <a:rect r="r" b="b" t="t" l="l"/>
            <a:pathLst>
              <a:path h="5945257" w="8809412">
                <a:moveTo>
                  <a:pt x="0" y="0"/>
                </a:moveTo>
                <a:lnTo>
                  <a:pt x="8809412" y="0"/>
                </a:lnTo>
                <a:lnTo>
                  <a:pt x="8809412" y="5945257"/>
                </a:lnTo>
                <a:lnTo>
                  <a:pt x="0" y="594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6" t="0" r="-112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0323" y="414583"/>
            <a:ext cx="9578726" cy="238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6"/>
              </a:lnSpc>
            </a:pPr>
            <a:r>
              <a:rPr lang="en-US" sz="7767" b="true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Gestão de Estoques</a:t>
            </a:r>
          </a:p>
          <a:p>
            <a:pPr algn="l" marL="0" indent="0" lvl="0">
              <a:lnSpc>
                <a:spcPts val="947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52172" y="1831317"/>
            <a:ext cx="8325963" cy="331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349" spc="223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Peça</a:t>
            </a:r>
          </a:p>
          <a:p>
            <a:pPr algn="ctr">
              <a:lnSpc>
                <a:spcPts val="3288"/>
              </a:lnSpc>
            </a:pPr>
            <a:r>
              <a:rPr lang="en-US" sz="2349" spc="223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As Peças são itens utilizados nos serviços:</a:t>
            </a:r>
          </a:p>
          <a:p>
            <a:pPr algn="ctr">
              <a:lnSpc>
                <a:spcPts val="3288"/>
              </a:lnSpc>
            </a:pPr>
            <a:r>
              <a:rPr lang="en-US" sz="2349" spc="223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id_peca: Identificador único (chave primária)</a:t>
            </a:r>
          </a:p>
          <a:p>
            <a:pPr algn="ctr">
              <a:lnSpc>
                <a:spcPts val="3288"/>
              </a:lnSpc>
            </a:pPr>
            <a:r>
              <a:rPr lang="en-US" sz="2349" spc="223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nome: Denominação da peça</a:t>
            </a:r>
          </a:p>
          <a:p>
            <a:pPr algn="ctr">
              <a:lnSpc>
                <a:spcPts val="3288"/>
              </a:lnSpc>
            </a:pPr>
            <a:r>
              <a:rPr lang="en-US" sz="2349" spc="223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descricao: Características técnicas</a:t>
            </a:r>
          </a:p>
          <a:p>
            <a:pPr algn="ctr">
              <a:lnSpc>
                <a:spcPts val="3709"/>
              </a:lnSpc>
            </a:pPr>
            <a:r>
              <a:rPr lang="en-US" sz="2649" spc="251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valor_unitario: Preço individual</a:t>
            </a:r>
          </a:p>
          <a:p>
            <a:pPr algn="ctr">
              <a:lnSpc>
                <a:spcPts val="3288"/>
              </a:lnSpc>
            </a:pPr>
            <a:r>
              <a:rPr lang="en-US" sz="2349" spc="223">
                <a:solidFill>
                  <a:srgbClr val="FFFFFF"/>
                </a:solidFill>
                <a:latin typeface="Helvetica Now"/>
                <a:ea typeface="Helvetica Now"/>
                <a:cs typeface="Helvetica Now"/>
                <a:sym typeface="Helvetica Now"/>
              </a:rPr>
              <a:t>quantidade_estoque: Disponibilidade em estoque</a:t>
            </a:r>
          </a:p>
          <a:p>
            <a:pPr algn="l">
              <a:lnSpc>
                <a:spcPts val="328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88" r="0" b="-1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461493" y="3551333"/>
            <a:ext cx="21210985" cy="0"/>
          </a:xfrm>
          <a:prstGeom prst="line">
            <a:avLst/>
          </a:prstGeom>
          <a:ln cap="flat" w="38100">
            <a:solidFill>
              <a:srgbClr val="10101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-1345776" y="7400819"/>
            <a:ext cx="21210985" cy="0"/>
          </a:xfrm>
          <a:prstGeom prst="line">
            <a:avLst/>
          </a:prstGeom>
          <a:ln cap="flat" w="38100">
            <a:solidFill>
              <a:srgbClr val="10101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30510" y="3299369"/>
            <a:ext cx="503928" cy="50392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8413" y="3299369"/>
            <a:ext cx="503928" cy="50392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B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68413" y="7148855"/>
            <a:ext cx="503928" cy="50392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B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08125" y="3299369"/>
            <a:ext cx="503928" cy="50392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B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80664" y="-331461"/>
            <a:ext cx="14952940" cy="4679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3"/>
              </a:lnSpc>
            </a:pPr>
            <a:r>
              <a:rPr lang="en-US" sz="10134" b="true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Aplicações Práticas do Sistema</a:t>
            </a:r>
          </a:p>
          <a:p>
            <a:pPr algn="ctr" marL="0" indent="0" lvl="0">
              <a:lnSpc>
                <a:spcPts val="1236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30510" y="3755824"/>
            <a:ext cx="4552803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Controle de Estoque de Veículos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84129" y="3917910"/>
            <a:ext cx="4323181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spc="217" b="true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Gestão Comercial</a:t>
            </a:r>
          </a:p>
          <a:p>
            <a:pPr algn="l" marL="0" indent="0" lvl="0">
              <a:lnSpc>
                <a:spcPts val="352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668413" y="7663644"/>
            <a:ext cx="4889583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spc="217" b="true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Análises e Relatórios</a:t>
            </a:r>
          </a:p>
          <a:p>
            <a:pPr algn="l" marL="0" indent="0" lvl="0">
              <a:lnSpc>
                <a:spcPts val="352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99077" y="4615614"/>
            <a:ext cx="3451985" cy="32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sz="1823" spc="173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Rastreamento completo desde a fabricação até a venda</a:t>
            </a:r>
          </a:p>
          <a:p>
            <a:pPr algn="ctr">
              <a:lnSpc>
                <a:spcPts val="2553"/>
              </a:lnSpc>
            </a:pPr>
            <a:r>
              <a:rPr lang="en-US" sz="1823" spc="173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Controle de versões, cores e especificações técnicas</a:t>
            </a:r>
          </a:p>
          <a:p>
            <a:pPr algn="ctr">
              <a:lnSpc>
                <a:spcPts val="2553"/>
              </a:lnSpc>
            </a:pPr>
            <a:r>
              <a:rPr lang="en-US" sz="1823" spc="173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Gestão de anos de fabricação e modelo</a:t>
            </a:r>
          </a:p>
          <a:p>
            <a:pPr algn="l">
              <a:lnSpc>
                <a:spcPts val="2553"/>
              </a:lnSpc>
            </a:pPr>
          </a:p>
          <a:p>
            <a:pPr algn="l">
              <a:lnSpc>
                <a:spcPts val="255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281547" y="4430500"/>
            <a:ext cx="5031374" cy="228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1849" spc="175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 Registro detalhado de vendas por vendedor</a:t>
            </a:r>
          </a:p>
          <a:p>
            <a:pPr algn="ctr">
              <a:lnSpc>
                <a:spcPts val="2589"/>
              </a:lnSpc>
            </a:pPr>
            <a:r>
              <a:rPr lang="en-US" sz="1849" spc="175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Histórico de compras por cliente</a:t>
            </a:r>
          </a:p>
          <a:p>
            <a:pPr algn="ctr">
              <a:lnSpc>
                <a:spcPts val="2548"/>
              </a:lnSpc>
            </a:pPr>
            <a:r>
              <a:rPr lang="en-US" sz="1820" spc="1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Análise de desempenho de modelos e versões</a:t>
            </a:r>
          </a:p>
          <a:p>
            <a:pPr algn="l">
              <a:lnSpc>
                <a:spcPts val="2845"/>
              </a:lnSpc>
            </a:pPr>
          </a:p>
          <a:p>
            <a:pPr algn="l">
              <a:lnSpc>
                <a:spcPts val="2845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784129" y="8281434"/>
            <a:ext cx="4951175" cy="1868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8"/>
              </a:lnSpc>
            </a:pPr>
            <a:r>
              <a:rPr lang="en-US" sz="1820" spc="1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 Performance de vendas por montadora/modelo/versão</a:t>
            </a:r>
          </a:p>
          <a:p>
            <a:pPr algn="l">
              <a:lnSpc>
                <a:spcPts val="2548"/>
              </a:lnSpc>
            </a:pPr>
            <a:r>
              <a:rPr lang="en-US" sz="1820" spc="1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Rentabilidade por serviço e peça</a:t>
            </a:r>
          </a:p>
          <a:p>
            <a:pPr algn="l">
              <a:lnSpc>
                <a:spcPts val="2548"/>
              </a:lnSpc>
            </a:pPr>
            <a:r>
              <a:rPr lang="en-US" sz="1820" spc="1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Controle de estoque de peças</a:t>
            </a:r>
          </a:p>
          <a:p>
            <a:pPr algn="l">
              <a:lnSpc>
                <a:spcPts val="2548"/>
              </a:lnSpc>
            </a:pPr>
            <a:r>
              <a:rPr lang="en-US" sz="1820" spc="1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Desempenho de funcionários por setor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68240" y="3917910"/>
            <a:ext cx="5103897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spc="217" b="true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Pós-venda e Serviços</a:t>
            </a:r>
          </a:p>
          <a:p>
            <a:pPr algn="l" marL="0" indent="0" lvl="0">
              <a:lnSpc>
                <a:spcPts val="352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544602" y="4319230"/>
            <a:ext cx="4951175" cy="257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8"/>
              </a:lnSpc>
            </a:pPr>
            <a:r>
              <a:rPr lang="en-US" sz="1820" spc="1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Agendamento e execução de serviços</a:t>
            </a:r>
          </a:p>
          <a:p>
            <a:pPr algn="l">
              <a:lnSpc>
                <a:spcPts val="2548"/>
              </a:lnSpc>
            </a:pPr>
            <a:r>
              <a:rPr lang="en-US" sz="1820" spc="1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- Controle de consumo de peças</a:t>
            </a:r>
          </a:p>
          <a:p>
            <a:pPr algn="l">
              <a:lnSpc>
                <a:spcPts val="2548"/>
              </a:lnSpc>
            </a:pPr>
            <a:r>
              <a:rPr lang="en-US" sz="1820" spc="1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- Histórico de manutenção por veículo</a:t>
            </a:r>
          </a:p>
          <a:p>
            <a:pPr algn="l">
              <a:lnSpc>
                <a:spcPts val="2548"/>
              </a:lnSpc>
            </a:pPr>
            <a:r>
              <a:rPr lang="en-US" sz="1820" spc="1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- Gestão de garantia e serviços periódicos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308" y="6082914"/>
            <a:ext cx="1629312" cy="291240"/>
          </a:xfrm>
          <a:custGeom>
            <a:avLst/>
            <a:gdLst/>
            <a:ahLst/>
            <a:cxnLst/>
            <a:rect r="r" b="b" t="t" l="l"/>
            <a:pathLst>
              <a:path h="291240" w="1629312">
                <a:moveTo>
                  <a:pt x="0" y="0"/>
                </a:moveTo>
                <a:lnTo>
                  <a:pt x="1629313" y="0"/>
                </a:lnTo>
                <a:lnTo>
                  <a:pt x="1629313" y="291239"/>
                </a:lnTo>
                <a:lnTo>
                  <a:pt x="0" y="291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308" y="8938780"/>
            <a:ext cx="1629312" cy="291240"/>
          </a:xfrm>
          <a:custGeom>
            <a:avLst/>
            <a:gdLst/>
            <a:ahLst/>
            <a:cxnLst/>
            <a:rect r="r" b="b" t="t" l="l"/>
            <a:pathLst>
              <a:path h="291240" w="1629312">
                <a:moveTo>
                  <a:pt x="0" y="0"/>
                </a:moveTo>
                <a:lnTo>
                  <a:pt x="1629313" y="0"/>
                </a:lnTo>
                <a:lnTo>
                  <a:pt x="1629313" y="291240"/>
                </a:lnTo>
                <a:lnTo>
                  <a:pt x="0" y="291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20909" y="8938780"/>
            <a:ext cx="1629312" cy="291240"/>
          </a:xfrm>
          <a:custGeom>
            <a:avLst/>
            <a:gdLst/>
            <a:ahLst/>
            <a:cxnLst/>
            <a:rect r="r" b="b" t="t" l="l"/>
            <a:pathLst>
              <a:path h="291240" w="1629312">
                <a:moveTo>
                  <a:pt x="0" y="0"/>
                </a:moveTo>
                <a:lnTo>
                  <a:pt x="1629312" y="0"/>
                </a:lnTo>
                <a:lnTo>
                  <a:pt x="1629312" y="291240"/>
                </a:lnTo>
                <a:lnTo>
                  <a:pt x="0" y="291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20909" y="6082914"/>
            <a:ext cx="1629312" cy="291240"/>
          </a:xfrm>
          <a:custGeom>
            <a:avLst/>
            <a:gdLst/>
            <a:ahLst/>
            <a:cxnLst/>
            <a:rect r="r" b="b" t="t" l="l"/>
            <a:pathLst>
              <a:path h="291240" w="1629312">
                <a:moveTo>
                  <a:pt x="0" y="0"/>
                </a:moveTo>
                <a:lnTo>
                  <a:pt x="1629312" y="0"/>
                </a:lnTo>
                <a:lnTo>
                  <a:pt x="1629312" y="291239"/>
                </a:lnTo>
                <a:lnTo>
                  <a:pt x="0" y="291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20909" y="3227047"/>
            <a:ext cx="1629312" cy="291240"/>
          </a:xfrm>
          <a:custGeom>
            <a:avLst/>
            <a:gdLst/>
            <a:ahLst/>
            <a:cxnLst/>
            <a:rect r="r" b="b" t="t" l="l"/>
            <a:pathLst>
              <a:path h="291240" w="1629312">
                <a:moveTo>
                  <a:pt x="0" y="0"/>
                </a:moveTo>
                <a:lnTo>
                  <a:pt x="1629312" y="0"/>
                </a:lnTo>
                <a:lnTo>
                  <a:pt x="1629312" y="291239"/>
                </a:lnTo>
                <a:lnTo>
                  <a:pt x="0" y="291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97926" y="4058467"/>
            <a:ext cx="1769218" cy="2170067"/>
            <a:chOff x="0" y="0"/>
            <a:chExt cx="639074" cy="7838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9074" cy="783868"/>
            </a:xfrm>
            <a:custGeom>
              <a:avLst/>
              <a:gdLst/>
              <a:ahLst/>
              <a:cxnLst/>
              <a:rect r="r" b="b" t="t" l="l"/>
              <a:pathLst>
                <a:path h="783868" w="639074">
                  <a:moveTo>
                    <a:pt x="100646" y="0"/>
                  </a:moveTo>
                  <a:lnTo>
                    <a:pt x="538428" y="0"/>
                  </a:lnTo>
                  <a:cubicBezTo>
                    <a:pt x="594013" y="0"/>
                    <a:pt x="639074" y="45061"/>
                    <a:pt x="639074" y="100646"/>
                  </a:cubicBezTo>
                  <a:lnTo>
                    <a:pt x="639074" y="683222"/>
                  </a:lnTo>
                  <a:cubicBezTo>
                    <a:pt x="639074" y="709915"/>
                    <a:pt x="628470" y="735515"/>
                    <a:pt x="609595" y="754389"/>
                  </a:cubicBezTo>
                  <a:cubicBezTo>
                    <a:pt x="590720" y="773264"/>
                    <a:pt x="565121" y="783868"/>
                    <a:pt x="538428" y="783868"/>
                  </a:cubicBezTo>
                  <a:lnTo>
                    <a:pt x="100646" y="783868"/>
                  </a:lnTo>
                  <a:cubicBezTo>
                    <a:pt x="73953" y="783868"/>
                    <a:pt x="48353" y="773264"/>
                    <a:pt x="29478" y="754389"/>
                  </a:cubicBezTo>
                  <a:cubicBezTo>
                    <a:pt x="10604" y="735515"/>
                    <a:pt x="0" y="709915"/>
                    <a:pt x="0" y="683222"/>
                  </a:cubicBezTo>
                  <a:lnTo>
                    <a:pt x="0" y="100646"/>
                  </a:lnTo>
                  <a:cubicBezTo>
                    <a:pt x="0" y="73953"/>
                    <a:pt x="10604" y="48353"/>
                    <a:pt x="29478" y="29478"/>
                  </a:cubicBezTo>
                  <a:cubicBezTo>
                    <a:pt x="48353" y="10604"/>
                    <a:pt x="73953" y="0"/>
                    <a:pt x="1006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650956" y="4058467"/>
            <a:ext cx="1769218" cy="2170067"/>
            <a:chOff x="0" y="0"/>
            <a:chExt cx="639074" cy="7838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9074" cy="783868"/>
            </a:xfrm>
            <a:custGeom>
              <a:avLst/>
              <a:gdLst/>
              <a:ahLst/>
              <a:cxnLst/>
              <a:rect r="r" b="b" t="t" l="l"/>
              <a:pathLst>
                <a:path h="783868" w="639074">
                  <a:moveTo>
                    <a:pt x="100646" y="0"/>
                  </a:moveTo>
                  <a:lnTo>
                    <a:pt x="538428" y="0"/>
                  </a:lnTo>
                  <a:cubicBezTo>
                    <a:pt x="594013" y="0"/>
                    <a:pt x="639074" y="45061"/>
                    <a:pt x="639074" y="100646"/>
                  </a:cubicBezTo>
                  <a:lnTo>
                    <a:pt x="639074" y="683222"/>
                  </a:lnTo>
                  <a:cubicBezTo>
                    <a:pt x="639074" y="709915"/>
                    <a:pt x="628470" y="735515"/>
                    <a:pt x="609595" y="754389"/>
                  </a:cubicBezTo>
                  <a:cubicBezTo>
                    <a:pt x="590720" y="773264"/>
                    <a:pt x="565121" y="783868"/>
                    <a:pt x="538428" y="783868"/>
                  </a:cubicBezTo>
                  <a:lnTo>
                    <a:pt x="100646" y="783868"/>
                  </a:lnTo>
                  <a:cubicBezTo>
                    <a:pt x="73953" y="783868"/>
                    <a:pt x="48353" y="773264"/>
                    <a:pt x="29478" y="754389"/>
                  </a:cubicBezTo>
                  <a:cubicBezTo>
                    <a:pt x="10604" y="735515"/>
                    <a:pt x="0" y="709915"/>
                    <a:pt x="0" y="683222"/>
                  </a:cubicBezTo>
                  <a:lnTo>
                    <a:pt x="0" y="100646"/>
                  </a:lnTo>
                  <a:cubicBezTo>
                    <a:pt x="0" y="73953"/>
                    <a:pt x="10604" y="48353"/>
                    <a:pt x="29478" y="29478"/>
                  </a:cubicBezTo>
                  <a:cubicBezTo>
                    <a:pt x="48353" y="10604"/>
                    <a:pt x="73953" y="0"/>
                    <a:pt x="1006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650956" y="1202600"/>
            <a:ext cx="1769218" cy="2170067"/>
            <a:chOff x="0" y="0"/>
            <a:chExt cx="639074" cy="7838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9074" cy="783868"/>
            </a:xfrm>
            <a:custGeom>
              <a:avLst/>
              <a:gdLst/>
              <a:ahLst/>
              <a:cxnLst/>
              <a:rect r="r" b="b" t="t" l="l"/>
              <a:pathLst>
                <a:path h="783868" w="639074">
                  <a:moveTo>
                    <a:pt x="100646" y="0"/>
                  </a:moveTo>
                  <a:lnTo>
                    <a:pt x="538428" y="0"/>
                  </a:lnTo>
                  <a:cubicBezTo>
                    <a:pt x="594013" y="0"/>
                    <a:pt x="639074" y="45061"/>
                    <a:pt x="639074" y="100646"/>
                  </a:cubicBezTo>
                  <a:lnTo>
                    <a:pt x="639074" y="683222"/>
                  </a:lnTo>
                  <a:cubicBezTo>
                    <a:pt x="639074" y="709915"/>
                    <a:pt x="628470" y="735515"/>
                    <a:pt x="609595" y="754389"/>
                  </a:cubicBezTo>
                  <a:cubicBezTo>
                    <a:pt x="590720" y="773264"/>
                    <a:pt x="565121" y="783868"/>
                    <a:pt x="538428" y="783868"/>
                  </a:cubicBezTo>
                  <a:lnTo>
                    <a:pt x="100646" y="783868"/>
                  </a:lnTo>
                  <a:cubicBezTo>
                    <a:pt x="73953" y="783868"/>
                    <a:pt x="48353" y="773264"/>
                    <a:pt x="29478" y="754389"/>
                  </a:cubicBezTo>
                  <a:cubicBezTo>
                    <a:pt x="10604" y="735515"/>
                    <a:pt x="0" y="709915"/>
                    <a:pt x="0" y="683222"/>
                  </a:cubicBezTo>
                  <a:lnTo>
                    <a:pt x="0" y="100646"/>
                  </a:lnTo>
                  <a:cubicBezTo>
                    <a:pt x="0" y="73953"/>
                    <a:pt x="10604" y="48353"/>
                    <a:pt x="29478" y="29478"/>
                  </a:cubicBezTo>
                  <a:cubicBezTo>
                    <a:pt x="48353" y="10604"/>
                    <a:pt x="73953" y="0"/>
                    <a:pt x="1006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397926" y="6914333"/>
            <a:ext cx="1769218" cy="2170067"/>
            <a:chOff x="0" y="0"/>
            <a:chExt cx="639074" cy="7838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9074" cy="783868"/>
            </a:xfrm>
            <a:custGeom>
              <a:avLst/>
              <a:gdLst/>
              <a:ahLst/>
              <a:cxnLst/>
              <a:rect r="r" b="b" t="t" l="l"/>
              <a:pathLst>
                <a:path h="783868" w="639074">
                  <a:moveTo>
                    <a:pt x="100646" y="0"/>
                  </a:moveTo>
                  <a:lnTo>
                    <a:pt x="538428" y="0"/>
                  </a:lnTo>
                  <a:cubicBezTo>
                    <a:pt x="594013" y="0"/>
                    <a:pt x="639074" y="45061"/>
                    <a:pt x="639074" y="100646"/>
                  </a:cubicBezTo>
                  <a:lnTo>
                    <a:pt x="639074" y="683222"/>
                  </a:lnTo>
                  <a:cubicBezTo>
                    <a:pt x="639074" y="709915"/>
                    <a:pt x="628470" y="735515"/>
                    <a:pt x="609595" y="754389"/>
                  </a:cubicBezTo>
                  <a:cubicBezTo>
                    <a:pt x="590720" y="773264"/>
                    <a:pt x="565121" y="783868"/>
                    <a:pt x="538428" y="783868"/>
                  </a:cubicBezTo>
                  <a:lnTo>
                    <a:pt x="100646" y="783868"/>
                  </a:lnTo>
                  <a:cubicBezTo>
                    <a:pt x="73953" y="783868"/>
                    <a:pt x="48353" y="773264"/>
                    <a:pt x="29478" y="754389"/>
                  </a:cubicBezTo>
                  <a:cubicBezTo>
                    <a:pt x="10604" y="735515"/>
                    <a:pt x="0" y="709915"/>
                    <a:pt x="0" y="683222"/>
                  </a:cubicBezTo>
                  <a:lnTo>
                    <a:pt x="0" y="100646"/>
                  </a:lnTo>
                  <a:cubicBezTo>
                    <a:pt x="0" y="73953"/>
                    <a:pt x="10604" y="48353"/>
                    <a:pt x="29478" y="29478"/>
                  </a:cubicBezTo>
                  <a:cubicBezTo>
                    <a:pt x="48353" y="10604"/>
                    <a:pt x="73953" y="0"/>
                    <a:pt x="1006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650956" y="6914333"/>
            <a:ext cx="1769218" cy="2170067"/>
            <a:chOff x="0" y="0"/>
            <a:chExt cx="639074" cy="7838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9074" cy="783868"/>
            </a:xfrm>
            <a:custGeom>
              <a:avLst/>
              <a:gdLst/>
              <a:ahLst/>
              <a:cxnLst/>
              <a:rect r="r" b="b" t="t" l="l"/>
              <a:pathLst>
                <a:path h="783868" w="639074">
                  <a:moveTo>
                    <a:pt x="100646" y="0"/>
                  </a:moveTo>
                  <a:lnTo>
                    <a:pt x="538428" y="0"/>
                  </a:lnTo>
                  <a:cubicBezTo>
                    <a:pt x="594013" y="0"/>
                    <a:pt x="639074" y="45061"/>
                    <a:pt x="639074" y="100646"/>
                  </a:cubicBezTo>
                  <a:lnTo>
                    <a:pt x="639074" y="683222"/>
                  </a:lnTo>
                  <a:cubicBezTo>
                    <a:pt x="639074" y="709915"/>
                    <a:pt x="628470" y="735515"/>
                    <a:pt x="609595" y="754389"/>
                  </a:cubicBezTo>
                  <a:cubicBezTo>
                    <a:pt x="590720" y="773264"/>
                    <a:pt x="565121" y="783868"/>
                    <a:pt x="538428" y="783868"/>
                  </a:cubicBezTo>
                  <a:lnTo>
                    <a:pt x="100646" y="783868"/>
                  </a:lnTo>
                  <a:cubicBezTo>
                    <a:pt x="73953" y="783868"/>
                    <a:pt x="48353" y="773264"/>
                    <a:pt x="29478" y="754389"/>
                  </a:cubicBezTo>
                  <a:cubicBezTo>
                    <a:pt x="10604" y="735515"/>
                    <a:pt x="0" y="709915"/>
                    <a:pt x="0" y="683222"/>
                  </a:cubicBezTo>
                  <a:lnTo>
                    <a:pt x="0" y="100646"/>
                  </a:lnTo>
                  <a:cubicBezTo>
                    <a:pt x="0" y="73953"/>
                    <a:pt x="10604" y="48353"/>
                    <a:pt x="29478" y="29478"/>
                  </a:cubicBezTo>
                  <a:cubicBezTo>
                    <a:pt x="48353" y="10604"/>
                    <a:pt x="73953" y="0"/>
                    <a:pt x="1006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-145124" y="-340450"/>
            <a:ext cx="8782168" cy="3895725"/>
            <a:chOff x="0" y="0"/>
            <a:chExt cx="2312999" cy="10260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12999" cy="1026035"/>
            </a:xfrm>
            <a:custGeom>
              <a:avLst/>
              <a:gdLst/>
              <a:ahLst/>
              <a:cxnLst/>
              <a:rect r="r" b="b" t="t" l="l"/>
              <a:pathLst>
                <a:path h="1026035" w="2312999">
                  <a:moveTo>
                    <a:pt x="13223" y="0"/>
                  </a:moveTo>
                  <a:lnTo>
                    <a:pt x="2299776" y="0"/>
                  </a:lnTo>
                  <a:cubicBezTo>
                    <a:pt x="2303283" y="0"/>
                    <a:pt x="2306646" y="1393"/>
                    <a:pt x="2309126" y="3873"/>
                  </a:cubicBezTo>
                  <a:cubicBezTo>
                    <a:pt x="2311606" y="6353"/>
                    <a:pt x="2312999" y="9716"/>
                    <a:pt x="2312999" y="13223"/>
                  </a:cubicBezTo>
                  <a:lnTo>
                    <a:pt x="2312999" y="1012811"/>
                  </a:lnTo>
                  <a:cubicBezTo>
                    <a:pt x="2312999" y="1016318"/>
                    <a:pt x="2311606" y="1019682"/>
                    <a:pt x="2309126" y="1022162"/>
                  </a:cubicBezTo>
                  <a:cubicBezTo>
                    <a:pt x="2306646" y="1024641"/>
                    <a:pt x="2303283" y="1026035"/>
                    <a:pt x="2299776" y="1026035"/>
                  </a:cubicBezTo>
                  <a:lnTo>
                    <a:pt x="13223" y="1026035"/>
                  </a:lnTo>
                  <a:cubicBezTo>
                    <a:pt x="5920" y="1026035"/>
                    <a:pt x="0" y="1020114"/>
                    <a:pt x="0" y="1012811"/>
                  </a:cubicBezTo>
                  <a:lnTo>
                    <a:pt x="0" y="13223"/>
                  </a:lnTo>
                  <a:cubicBezTo>
                    <a:pt x="0" y="5920"/>
                    <a:pt x="5920" y="0"/>
                    <a:pt x="13223" y="0"/>
                  </a:cubicBezTo>
                  <a:close/>
                </a:path>
              </a:pathLst>
            </a:custGeom>
            <a:solidFill>
              <a:srgbClr val="004BB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312999" cy="1064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14311" y="972509"/>
            <a:ext cx="7922732" cy="153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43"/>
              </a:lnSpc>
            </a:pPr>
            <a:r>
              <a:rPr lang="en-US" b="true" sz="9953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Nosso time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60528" y="4087042"/>
            <a:ext cx="507651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Fabiano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13558" y="4087042"/>
            <a:ext cx="507651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Varney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13558" y="1231175"/>
            <a:ext cx="507651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Adilson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60528" y="5105400"/>
            <a:ext cx="507651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90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Supervisiona a estratégia geral, a visão e a direção da empresa.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13558" y="5183958"/>
            <a:ext cx="507651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90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Responsável pelo planejamento financeiro, relatórios e gestão de riscos.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13558" y="2328092"/>
            <a:ext cx="507651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90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Cuida de equipes, materiais, escalas, higiene e manutenção dos espaços.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60528" y="4604852"/>
            <a:ext cx="50765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90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Diretor Executivo (CEO)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13558" y="4604852"/>
            <a:ext cx="50765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90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Diretor Financeiro (CFO)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13558" y="1748986"/>
            <a:ext cx="62195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90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Diretor do Departamento de Limpeza (CLO)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560528" y="6942908"/>
            <a:ext cx="507651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sz="3200" spc="217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Marconi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13558" y="6942908"/>
            <a:ext cx="5076516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 spc="217" b="true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Pingo</a:t>
            </a:r>
          </a:p>
          <a:p>
            <a:pPr algn="l" marL="0" indent="0" lvl="0">
              <a:lnSpc>
                <a:spcPts val="352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3560528" y="8039825"/>
            <a:ext cx="507651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90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Gerencia as operações diárias, incluindo produção e gestão da cadeia de suprimentos.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13558" y="8039825"/>
            <a:ext cx="507651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90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Supervisiona estratégias de marketing, vendas e experiência do cliente.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60528" y="7460719"/>
            <a:ext cx="50765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90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Diretor de Operações (COO)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813558" y="7460719"/>
            <a:ext cx="50765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90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Diretor de Marketing (CMO)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395067" y="3885671"/>
            <a:ext cx="1772077" cy="2342862"/>
            <a:chOff x="0" y="0"/>
            <a:chExt cx="640106" cy="84628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40106" cy="846285"/>
            </a:xfrm>
            <a:custGeom>
              <a:avLst/>
              <a:gdLst/>
              <a:ahLst/>
              <a:cxnLst/>
              <a:rect r="r" b="b" t="t" l="l"/>
              <a:pathLst>
                <a:path h="846285" w="640106">
                  <a:moveTo>
                    <a:pt x="100483" y="0"/>
                  </a:moveTo>
                  <a:lnTo>
                    <a:pt x="539623" y="0"/>
                  </a:lnTo>
                  <a:cubicBezTo>
                    <a:pt x="595119" y="0"/>
                    <a:pt x="640106" y="44988"/>
                    <a:pt x="640106" y="100483"/>
                  </a:cubicBezTo>
                  <a:lnTo>
                    <a:pt x="640106" y="745801"/>
                  </a:lnTo>
                  <a:cubicBezTo>
                    <a:pt x="640106" y="772451"/>
                    <a:pt x="629520" y="798010"/>
                    <a:pt x="610676" y="816854"/>
                  </a:cubicBezTo>
                  <a:cubicBezTo>
                    <a:pt x="591831" y="835698"/>
                    <a:pt x="566273" y="846285"/>
                    <a:pt x="539623" y="846285"/>
                  </a:cubicBezTo>
                  <a:lnTo>
                    <a:pt x="100483" y="846285"/>
                  </a:lnTo>
                  <a:cubicBezTo>
                    <a:pt x="44988" y="846285"/>
                    <a:pt x="0" y="801297"/>
                    <a:pt x="0" y="745801"/>
                  </a:cubicBezTo>
                  <a:lnTo>
                    <a:pt x="0" y="100483"/>
                  </a:lnTo>
                  <a:cubicBezTo>
                    <a:pt x="0" y="44988"/>
                    <a:pt x="44988" y="0"/>
                    <a:pt x="100483" y="0"/>
                  </a:cubicBezTo>
                  <a:close/>
                </a:path>
              </a:pathLst>
            </a:custGeom>
            <a:blipFill>
              <a:blip r:embed="rId4"/>
              <a:stretch>
                <a:fillRect l="-21946" t="0" r="-21946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395067" y="6878978"/>
            <a:ext cx="1769218" cy="2638983"/>
            <a:chOff x="0" y="0"/>
            <a:chExt cx="639074" cy="95324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9074" cy="953249"/>
            </a:xfrm>
            <a:custGeom>
              <a:avLst/>
              <a:gdLst/>
              <a:ahLst/>
              <a:cxnLst/>
              <a:rect r="r" b="b" t="t" l="l"/>
              <a:pathLst>
                <a:path h="953249" w="639074">
                  <a:moveTo>
                    <a:pt x="100646" y="0"/>
                  </a:moveTo>
                  <a:lnTo>
                    <a:pt x="538428" y="0"/>
                  </a:lnTo>
                  <a:cubicBezTo>
                    <a:pt x="594013" y="0"/>
                    <a:pt x="639074" y="45061"/>
                    <a:pt x="639074" y="100646"/>
                  </a:cubicBezTo>
                  <a:lnTo>
                    <a:pt x="639074" y="852603"/>
                  </a:lnTo>
                  <a:cubicBezTo>
                    <a:pt x="639074" y="879296"/>
                    <a:pt x="628470" y="904896"/>
                    <a:pt x="609595" y="923771"/>
                  </a:cubicBezTo>
                  <a:cubicBezTo>
                    <a:pt x="590720" y="942645"/>
                    <a:pt x="565121" y="953249"/>
                    <a:pt x="538428" y="953249"/>
                  </a:cubicBezTo>
                  <a:lnTo>
                    <a:pt x="100646" y="953249"/>
                  </a:lnTo>
                  <a:cubicBezTo>
                    <a:pt x="73953" y="953249"/>
                    <a:pt x="48353" y="942645"/>
                    <a:pt x="29478" y="923771"/>
                  </a:cubicBezTo>
                  <a:cubicBezTo>
                    <a:pt x="10604" y="904896"/>
                    <a:pt x="0" y="879296"/>
                    <a:pt x="0" y="852603"/>
                  </a:cubicBezTo>
                  <a:lnTo>
                    <a:pt x="0" y="100646"/>
                  </a:lnTo>
                  <a:cubicBezTo>
                    <a:pt x="0" y="73953"/>
                    <a:pt x="10604" y="48353"/>
                    <a:pt x="29478" y="29478"/>
                  </a:cubicBezTo>
                  <a:cubicBezTo>
                    <a:pt x="48353" y="10604"/>
                    <a:pt x="73953" y="0"/>
                    <a:pt x="100646" y="0"/>
                  </a:cubicBezTo>
                  <a:close/>
                </a:path>
              </a:pathLst>
            </a:custGeom>
            <a:blipFill>
              <a:blip r:embed="rId5"/>
              <a:stretch>
                <a:fillRect l="-59384" t="0" r="-59384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581004" y="952033"/>
            <a:ext cx="1769218" cy="2828318"/>
            <a:chOff x="0" y="0"/>
            <a:chExt cx="639074" cy="1021640"/>
          </a:xfrm>
        </p:grpSpPr>
        <p:sp>
          <p:nvSpPr>
            <p:cNvPr name="Freeform 41" id="41"/>
            <p:cNvSpPr/>
            <p:nvPr/>
          </p:nvSpPr>
          <p:spPr>
            <a:xfrm flipH="false" flipV="false" rot="-30000">
              <a:off x="-3800" y="-2124"/>
              <a:ext cx="646926" cy="1025887"/>
            </a:xfrm>
            <a:custGeom>
              <a:avLst/>
              <a:gdLst/>
              <a:ahLst/>
              <a:cxnLst/>
              <a:rect r="r" b="b" t="t" l="l"/>
              <a:pathLst>
                <a:path h="1025887" w="646926">
                  <a:moveTo>
                    <a:pt x="108912" y="233"/>
                  </a:moveTo>
                  <a:lnTo>
                    <a:pt x="546677" y="4054"/>
                  </a:lnTo>
                  <a:cubicBezTo>
                    <a:pt x="602260" y="4539"/>
                    <a:pt x="646926" y="49991"/>
                    <a:pt x="646441" y="105574"/>
                  </a:cubicBezTo>
                  <a:lnTo>
                    <a:pt x="639282" y="925891"/>
                  </a:lnTo>
                  <a:cubicBezTo>
                    <a:pt x="639049" y="952583"/>
                    <a:pt x="628222" y="978089"/>
                    <a:pt x="609184" y="996799"/>
                  </a:cubicBezTo>
                  <a:cubicBezTo>
                    <a:pt x="590145" y="1015508"/>
                    <a:pt x="564454" y="1025888"/>
                    <a:pt x="537762" y="1025655"/>
                  </a:cubicBezTo>
                  <a:lnTo>
                    <a:pt x="99996" y="1021835"/>
                  </a:lnTo>
                  <a:cubicBezTo>
                    <a:pt x="73304" y="1021602"/>
                    <a:pt x="47798" y="1010775"/>
                    <a:pt x="29089" y="991736"/>
                  </a:cubicBezTo>
                  <a:cubicBezTo>
                    <a:pt x="10380" y="972697"/>
                    <a:pt x="0" y="947006"/>
                    <a:pt x="233" y="920314"/>
                  </a:cubicBezTo>
                  <a:lnTo>
                    <a:pt x="7392" y="99997"/>
                  </a:lnTo>
                  <a:cubicBezTo>
                    <a:pt x="7625" y="73305"/>
                    <a:pt x="18451" y="47799"/>
                    <a:pt x="37490" y="29090"/>
                  </a:cubicBezTo>
                  <a:cubicBezTo>
                    <a:pt x="56529" y="10380"/>
                    <a:pt x="82220" y="0"/>
                    <a:pt x="108912" y="233"/>
                  </a:cubicBezTo>
                  <a:close/>
                </a:path>
              </a:pathLst>
            </a:custGeom>
            <a:blipFill>
              <a:blip r:embed="rId6"/>
              <a:stretch>
                <a:fillRect l="-119725" t="-85" r="-18852" b="-85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9581004" y="3992219"/>
            <a:ext cx="1830450" cy="2710247"/>
            <a:chOff x="0" y="0"/>
            <a:chExt cx="661192" cy="97899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61192" cy="978991"/>
            </a:xfrm>
            <a:custGeom>
              <a:avLst/>
              <a:gdLst/>
              <a:ahLst/>
              <a:cxnLst/>
              <a:rect r="r" b="b" t="t" l="l"/>
              <a:pathLst>
                <a:path h="978991" w="661192">
                  <a:moveTo>
                    <a:pt x="97279" y="0"/>
                  </a:moveTo>
                  <a:lnTo>
                    <a:pt x="563913" y="0"/>
                  </a:lnTo>
                  <a:cubicBezTo>
                    <a:pt x="589713" y="0"/>
                    <a:pt x="614456" y="10249"/>
                    <a:pt x="632700" y="28492"/>
                  </a:cubicBezTo>
                  <a:cubicBezTo>
                    <a:pt x="650943" y="46736"/>
                    <a:pt x="661192" y="71479"/>
                    <a:pt x="661192" y="97279"/>
                  </a:cubicBezTo>
                  <a:lnTo>
                    <a:pt x="661192" y="881712"/>
                  </a:lnTo>
                  <a:cubicBezTo>
                    <a:pt x="661192" y="907512"/>
                    <a:pt x="650943" y="932255"/>
                    <a:pt x="632700" y="950498"/>
                  </a:cubicBezTo>
                  <a:cubicBezTo>
                    <a:pt x="614456" y="968742"/>
                    <a:pt x="589713" y="978991"/>
                    <a:pt x="563913" y="978991"/>
                  </a:cubicBezTo>
                  <a:lnTo>
                    <a:pt x="97279" y="978991"/>
                  </a:lnTo>
                  <a:cubicBezTo>
                    <a:pt x="71479" y="978991"/>
                    <a:pt x="46736" y="968742"/>
                    <a:pt x="28492" y="950498"/>
                  </a:cubicBezTo>
                  <a:cubicBezTo>
                    <a:pt x="10249" y="932255"/>
                    <a:pt x="0" y="907512"/>
                    <a:pt x="0" y="881712"/>
                  </a:cubicBezTo>
                  <a:lnTo>
                    <a:pt x="0" y="97279"/>
                  </a:lnTo>
                  <a:cubicBezTo>
                    <a:pt x="0" y="71479"/>
                    <a:pt x="10249" y="46736"/>
                    <a:pt x="28492" y="28492"/>
                  </a:cubicBezTo>
                  <a:cubicBezTo>
                    <a:pt x="46736" y="10249"/>
                    <a:pt x="71479" y="0"/>
                    <a:pt x="97279" y="0"/>
                  </a:cubicBezTo>
                  <a:close/>
                </a:path>
              </a:pathLst>
            </a:custGeom>
            <a:blipFill>
              <a:blip r:embed="rId7"/>
              <a:stretch>
                <a:fillRect l="-57683" t="0" r="-57683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9589724" y="6914333"/>
            <a:ext cx="1891683" cy="2950783"/>
            <a:chOff x="0" y="0"/>
            <a:chExt cx="683310" cy="106587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83310" cy="1065877"/>
            </a:xfrm>
            <a:custGeom>
              <a:avLst/>
              <a:gdLst/>
              <a:ahLst/>
              <a:cxnLst/>
              <a:rect r="r" b="b" t="t" l="l"/>
              <a:pathLst>
                <a:path h="1065877" w="683310">
                  <a:moveTo>
                    <a:pt x="94130" y="0"/>
                  </a:moveTo>
                  <a:lnTo>
                    <a:pt x="589180" y="0"/>
                  </a:lnTo>
                  <a:cubicBezTo>
                    <a:pt x="614145" y="0"/>
                    <a:pt x="638088" y="9917"/>
                    <a:pt x="655740" y="27570"/>
                  </a:cubicBezTo>
                  <a:cubicBezTo>
                    <a:pt x="673393" y="45223"/>
                    <a:pt x="683310" y="69165"/>
                    <a:pt x="683310" y="94130"/>
                  </a:cubicBezTo>
                  <a:lnTo>
                    <a:pt x="683310" y="971747"/>
                  </a:lnTo>
                  <a:cubicBezTo>
                    <a:pt x="683310" y="1023733"/>
                    <a:pt x="641167" y="1065877"/>
                    <a:pt x="589180" y="1065877"/>
                  </a:cubicBezTo>
                  <a:lnTo>
                    <a:pt x="94130" y="1065877"/>
                  </a:lnTo>
                  <a:cubicBezTo>
                    <a:pt x="42143" y="1065877"/>
                    <a:pt x="0" y="1023733"/>
                    <a:pt x="0" y="971747"/>
                  </a:cubicBezTo>
                  <a:lnTo>
                    <a:pt x="0" y="94130"/>
                  </a:lnTo>
                  <a:cubicBezTo>
                    <a:pt x="0" y="42143"/>
                    <a:pt x="42143" y="0"/>
                    <a:pt x="9413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7239" r="0" b="-7239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99" r="0" b="-80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49605" y="-902170"/>
            <a:ext cx="8497474" cy="12091340"/>
            <a:chOff x="0" y="0"/>
            <a:chExt cx="2238018" cy="31845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38018" cy="3184551"/>
            </a:xfrm>
            <a:custGeom>
              <a:avLst/>
              <a:gdLst/>
              <a:ahLst/>
              <a:cxnLst/>
              <a:rect r="r" b="b" t="t" l="l"/>
              <a:pathLst>
                <a:path h="3184551" w="2238018">
                  <a:moveTo>
                    <a:pt x="0" y="0"/>
                  </a:moveTo>
                  <a:lnTo>
                    <a:pt x="2238018" y="0"/>
                  </a:lnTo>
                  <a:lnTo>
                    <a:pt x="2238018" y="3184551"/>
                  </a:lnTo>
                  <a:lnTo>
                    <a:pt x="0" y="318455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38018" cy="3222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6501" y="3984764"/>
            <a:ext cx="11581517" cy="7204406"/>
            <a:chOff x="0" y="0"/>
            <a:chExt cx="15442023" cy="96058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865561"/>
              <a:ext cx="15442023" cy="7740314"/>
            </a:xfrm>
            <a:custGeom>
              <a:avLst/>
              <a:gdLst/>
              <a:ahLst/>
              <a:cxnLst/>
              <a:rect r="r" b="b" t="t" l="l"/>
              <a:pathLst>
                <a:path h="7740314" w="15442023">
                  <a:moveTo>
                    <a:pt x="0" y="0"/>
                  </a:moveTo>
                  <a:lnTo>
                    <a:pt x="15442023" y="0"/>
                  </a:lnTo>
                  <a:lnTo>
                    <a:pt x="15442023" y="7740314"/>
                  </a:lnTo>
                  <a:lnTo>
                    <a:pt x="0" y="7740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95449" cy="7829758"/>
            </a:xfrm>
            <a:custGeom>
              <a:avLst/>
              <a:gdLst/>
              <a:ahLst/>
              <a:cxnLst/>
              <a:rect r="r" b="b" t="t" l="l"/>
              <a:pathLst>
                <a:path h="7829758" w="12995449">
                  <a:moveTo>
                    <a:pt x="0" y="0"/>
                  </a:moveTo>
                  <a:lnTo>
                    <a:pt x="12995449" y="0"/>
                  </a:lnTo>
                  <a:lnTo>
                    <a:pt x="12995449" y="7829758"/>
                  </a:lnTo>
                  <a:lnTo>
                    <a:pt x="0" y="782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394" r="0" b="-539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449605" y="238414"/>
            <a:ext cx="5838395" cy="10048586"/>
          </a:xfrm>
          <a:custGeom>
            <a:avLst/>
            <a:gdLst/>
            <a:ahLst/>
            <a:cxnLst/>
            <a:rect r="r" b="b" t="t" l="l"/>
            <a:pathLst>
              <a:path h="10048586" w="5838395">
                <a:moveTo>
                  <a:pt x="0" y="0"/>
                </a:moveTo>
                <a:lnTo>
                  <a:pt x="5838395" y="0"/>
                </a:lnTo>
                <a:lnTo>
                  <a:pt x="5838395" y="10048586"/>
                </a:lnTo>
                <a:lnTo>
                  <a:pt x="0" y="10048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205" t="-2847" r="-8398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601594" y="219364"/>
            <a:ext cx="14131410" cy="338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20"/>
              </a:lnSpc>
            </a:pPr>
            <a:r>
              <a:rPr lang="en-US" b="true" sz="11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Obrigado pela atenção!!!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99" r="0" b="-8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41424" y="5843062"/>
            <a:ext cx="573982" cy="573982"/>
          </a:xfrm>
          <a:custGeom>
            <a:avLst/>
            <a:gdLst/>
            <a:ahLst/>
            <a:cxnLst/>
            <a:rect r="r" b="b" t="t" l="l"/>
            <a:pathLst>
              <a:path h="573982" w="573982">
                <a:moveTo>
                  <a:pt x="0" y="0"/>
                </a:moveTo>
                <a:lnTo>
                  <a:pt x="573982" y="0"/>
                </a:lnTo>
                <a:lnTo>
                  <a:pt x="573982" y="573982"/>
                </a:lnTo>
                <a:lnTo>
                  <a:pt x="0" y="573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77542" y="994915"/>
            <a:ext cx="436297" cy="478790"/>
          </a:xfrm>
          <a:custGeom>
            <a:avLst/>
            <a:gdLst/>
            <a:ahLst/>
            <a:cxnLst/>
            <a:rect r="r" b="b" t="t" l="l"/>
            <a:pathLst>
              <a:path h="478790" w="436297">
                <a:moveTo>
                  <a:pt x="0" y="0"/>
                </a:moveTo>
                <a:lnTo>
                  <a:pt x="436298" y="0"/>
                </a:lnTo>
                <a:lnTo>
                  <a:pt x="436298" y="478790"/>
                </a:lnTo>
                <a:lnTo>
                  <a:pt x="0" y="478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1326" y="3889631"/>
            <a:ext cx="16748730" cy="4193398"/>
            <a:chOff x="0" y="0"/>
            <a:chExt cx="4411188" cy="1104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1188" cy="1104434"/>
            </a:xfrm>
            <a:custGeom>
              <a:avLst/>
              <a:gdLst/>
              <a:ahLst/>
              <a:cxnLst/>
              <a:rect r="r" b="b" t="t" l="l"/>
              <a:pathLst>
                <a:path h="1104434" w="4411188">
                  <a:moveTo>
                    <a:pt x="6934" y="0"/>
                  </a:moveTo>
                  <a:lnTo>
                    <a:pt x="4404254" y="0"/>
                  </a:lnTo>
                  <a:cubicBezTo>
                    <a:pt x="4408084" y="0"/>
                    <a:pt x="4411188" y="3104"/>
                    <a:pt x="4411188" y="6934"/>
                  </a:cubicBezTo>
                  <a:lnTo>
                    <a:pt x="4411188" y="1097500"/>
                  </a:lnTo>
                  <a:cubicBezTo>
                    <a:pt x="4411188" y="1099339"/>
                    <a:pt x="4410458" y="1101103"/>
                    <a:pt x="4409157" y="1102403"/>
                  </a:cubicBezTo>
                  <a:cubicBezTo>
                    <a:pt x="4407857" y="1103704"/>
                    <a:pt x="4406093" y="1104434"/>
                    <a:pt x="4404254" y="1104434"/>
                  </a:cubicBezTo>
                  <a:lnTo>
                    <a:pt x="6934" y="1104434"/>
                  </a:lnTo>
                  <a:cubicBezTo>
                    <a:pt x="5095" y="1104434"/>
                    <a:pt x="3331" y="1103704"/>
                    <a:pt x="2031" y="1102403"/>
                  </a:cubicBezTo>
                  <a:cubicBezTo>
                    <a:pt x="731" y="1101103"/>
                    <a:pt x="0" y="1099339"/>
                    <a:pt x="0" y="1097500"/>
                  </a:cubicBezTo>
                  <a:lnTo>
                    <a:pt x="0" y="6934"/>
                  </a:lnTo>
                  <a:cubicBezTo>
                    <a:pt x="0" y="5095"/>
                    <a:pt x="731" y="3331"/>
                    <a:pt x="2031" y="2031"/>
                  </a:cubicBezTo>
                  <a:cubicBezTo>
                    <a:pt x="3331" y="731"/>
                    <a:pt x="5095" y="0"/>
                    <a:pt x="6934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11188" cy="1142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0106" y="7393453"/>
            <a:ext cx="3857768" cy="689576"/>
          </a:xfrm>
          <a:custGeom>
            <a:avLst/>
            <a:gdLst/>
            <a:ahLst/>
            <a:cxnLst/>
            <a:rect r="r" b="b" t="t" l="l"/>
            <a:pathLst>
              <a:path h="689576" w="3857768">
                <a:moveTo>
                  <a:pt x="0" y="0"/>
                </a:moveTo>
                <a:lnTo>
                  <a:pt x="3857767" y="0"/>
                </a:lnTo>
                <a:lnTo>
                  <a:pt x="3857767" y="689576"/>
                </a:lnTo>
                <a:lnTo>
                  <a:pt x="0" y="689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04003" y="7393453"/>
            <a:ext cx="3857768" cy="689576"/>
          </a:xfrm>
          <a:custGeom>
            <a:avLst/>
            <a:gdLst/>
            <a:ahLst/>
            <a:cxnLst/>
            <a:rect r="r" b="b" t="t" l="l"/>
            <a:pathLst>
              <a:path h="689576" w="3857768">
                <a:moveTo>
                  <a:pt x="0" y="0"/>
                </a:moveTo>
                <a:lnTo>
                  <a:pt x="3857767" y="0"/>
                </a:lnTo>
                <a:lnTo>
                  <a:pt x="3857767" y="689576"/>
                </a:lnTo>
                <a:lnTo>
                  <a:pt x="0" y="689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27900" y="7393453"/>
            <a:ext cx="3857768" cy="689576"/>
          </a:xfrm>
          <a:custGeom>
            <a:avLst/>
            <a:gdLst/>
            <a:ahLst/>
            <a:cxnLst/>
            <a:rect r="r" b="b" t="t" l="l"/>
            <a:pathLst>
              <a:path h="689576" w="3857768">
                <a:moveTo>
                  <a:pt x="0" y="0"/>
                </a:moveTo>
                <a:lnTo>
                  <a:pt x="3857767" y="0"/>
                </a:lnTo>
                <a:lnTo>
                  <a:pt x="3857767" y="689576"/>
                </a:lnTo>
                <a:lnTo>
                  <a:pt x="0" y="689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53509" y="7393453"/>
            <a:ext cx="3857768" cy="689576"/>
          </a:xfrm>
          <a:custGeom>
            <a:avLst/>
            <a:gdLst/>
            <a:ahLst/>
            <a:cxnLst/>
            <a:rect r="r" b="b" t="t" l="l"/>
            <a:pathLst>
              <a:path h="689576" w="3857768">
                <a:moveTo>
                  <a:pt x="0" y="0"/>
                </a:moveTo>
                <a:lnTo>
                  <a:pt x="3857767" y="0"/>
                </a:lnTo>
                <a:lnTo>
                  <a:pt x="3857767" y="689576"/>
                </a:lnTo>
                <a:lnTo>
                  <a:pt x="0" y="689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415" y="4358413"/>
            <a:ext cx="3857197" cy="3379828"/>
            <a:chOff x="0" y="0"/>
            <a:chExt cx="9276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7600" cy="812800"/>
            </a:xfrm>
            <a:custGeom>
              <a:avLst/>
              <a:gdLst/>
              <a:ahLst/>
              <a:cxnLst/>
              <a:rect r="r" b="b" t="t" l="l"/>
              <a:pathLst>
                <a:path h="812800" w="927600">
                  <a:moveTo>
                    <a:pt x="30107" y="0"/>
                  </a:moveTo>
                  <a:lnTo>
                    <a:pt x="897493" y="0"/>
                  </a:lnTo>
                  <a:cubicBezTo>
                    <a:pt x="914121" y="0"/>
                    <a:pt x="927600" y="13479"/>
                    <a:pt x="927600" y="30107"/>
                  </a:cubicBezTo>
                  <a:lnTo>
                    <a:pt x="927600" y="782693"/>
                  </a:lnTo>
                  <a:cubicBezTo>
                    <a:pt x="927600" y="790678"/>
                    <a:pt x="924428" y="798336"/>
                    <a:pt x="918782" y="803982"/>
                  </a:cubicBezTo>
                  <a:cubicBezTo>
                    <a:pt x="913136" y="809628"/>
                    <a:pt x="905478" y="812800"/>
                    <a:pt x="897493" y="812800"/>
                  </a:cubicBezTo>
                  <a:lnTo>
                    <a:pt x="30107" y="812800"/>
                  </a:lnTo>
                  <a:cubicBezTo>
                    <a:pt x="22122" y="812800"/>
                    <a:pt x="14464" y="809628"/>
                    <a:pt x="8818" y="803982"/>
                  </a:cubicBezTo>
                  <a:cubicBezTo>
                    <a:pt x="3172" y="798336"/>
                    <a:pt x="0" y="790678"/>
                    <a:pt x="0" y="782693"/>
                  </a:cubicBezTo>
                  <a:lnTo>
                    <a:pt x="0" y="30107"/>
                  </a:lnTo>
                  <a:cubicBezTo>
                    <a:pt x="0" y="22122"/>
                    <a:pt x="3172" y="14464"/>
                    <a:pt x="8818" y="8818"/>
                  </a:cubicBezTo>
                  <a:cubicBezTo>
                    <a:pt x="14464" y="3172"/>
                    <a:pt x="22122" y="0"/>
                    <a:pt x="30107" y="0"/>
                  </a:cubicBezTo>
                  <a:close/>
                </a:path>
              </a:pathLst>
            </a:custGeom>
            <a:blipFill>
              <a:blip r:embed="rId9"/>
              <a:stretch>
                <a:fillRect l="-27887" t="0" r="-27887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5128157" y="4358413"/>
            <a:ext cx="3857197" cy="3379828"/>
            <a:chOff x="0" y="0"/>
            <a:chExt cx="9276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7600" cy="812800"/>
            </a:xfrm>
            <a:custGeom>
              <a:avLst/>
              <a:gdLst/>
              <a:ahLst/>
              <a:cxnLst/>
              <a:rect r="r" b="b" t="t" l="l"/>
              <a:pathLst>
                <a:path h="812800" w="927600">
                  <a:moveTo>
                    <a:pt x="30107" y="0"/>
                  </a:moveTo>
                  <a:lnTo>
                    <a:pt x="897493" y="0"/>
                  </a:lnTo>
                  <a:cubicBezTo>
                    <a:pt x="914121" y="0"/>
                    <a:pt x="927600" y="13479"/>
                    <a:pt x="927600" y="30107"/>
                  </a:cubicBezTo>
                  <a:lnTo>
                    <a:pt x="927600" y="782693"/>
                  </a:lnTo>
                  <a:cubicBezTo>
                    <a:pt x="927600" y="790678"/>
                    <a:pt x="924428" y="798336"/>
                    <a:pt x="918782" y="803982"/>
                  </a:cubicBezTo>
                  <a:cubicBezTo>
                    <a:pt x="913136" y="809628"/>
                    <a:pt x="905478" y="812800"/>
                    <a:pt x="897493" y="812800"/>
                  </a:cubicBezTo>
                  <a:lnTo>
                    <a:pt x="30107" y="812800"/>
                  </a:lnTo>
                  <a:cubicBezTo>
                    <a:pt x="22122" y="812800"/>
                    <a:pt x="14464" y="809628"/>
                    <a:pt x="8818" y="803982"/>
                  </a:cubicBezTo>
                  <a:cubicBezTo>
                    <a:pt x="3172" y="798336"/>
                    <a:pt x="0" y="790678"/>
                    <a:pt x="0" y="782693"/>
                  </a:cubicBezTo>
                  <a:lnTo>
                    <a:pt x="0" y="30107"/>
                  </a:lnTo>
                  <a:cubicBezTo>
                    <a:pt x="0" y="22122"/>
                    <a:pt x="3172" y="14464"/>
                    <a:pt x="8818" y="8818"/>
                  </a:cubicBezTo>
                  <a:cubicBezTo>
                    <a:pt x="14464" y="3172"/>
                    <a:pt x="22122" y="0"/>
                    <a:pt x="30107" y="0"/>
                  </a:cubicBezTo>
                  <a:close/>
                </a:path>
              </a:pathLst>
            </a:custGeom>
            <a:blipFill>
              <a:blip r:embed="rId10"/>
              <a:stretch>
                <a:fillRect l="-27955" t="0" r="-27955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9252054" y="4358413"/>
            <a:ext cx="3857197" cy="3379828"/>
            <a:chOff x="0" y="0"/>
            <a:chExt cx="9276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27600" cy="812800"/>
            </a:xfrm>
            <a:custGeom>
              <a:avLst/>
              <a:gdLst/>
              <a:ahLst/>
              <a:cxnLst/>
              <a:rect r="r" b="b" t="t" l="l"/>
              <a:pathLst>
                <a:path h="812800" w="927600">
                  <a:moveTo>
                    <a:pt x="30107" y="0"/>
                  </a:moveTo>
                  <a:lnTo>
                    <a:pt x="897493" y="0"/>
                  </a:lnTo>
                  <a:cubicBezTo>
                    <a:pt x="914121" y="0"/>
                    <a:pt x="927600" y="13479"/>
                    <a:pt x="927600" y="30107"/>
                  </a:cubicBezTo>
                  <a:lnTo>
                    <a:pt x="927600" y="782693"/>
                  </a:lnTo>
                  <a:cubicBezTo>
                    <a:pt x="927600" y="790678"/>
                    <a:pt x="924428" y="798336"/>
                    <a:pt x="918782" y="803982"/>
                  </a:cubicBezTo>
                  <a:cubicBezTo>
                    <a:pt x="913136" y="809628"/>
                    <a:pt x="905478" y="812800"/>
                    <a:pt x="897493" y="812800"/>
                  </a:cubicBezTo>
                  <a:lnTo>
                    <a:pt x="30107" y="812800"/>
                  </a:lnTo>
                  <a:cubicBezTo>
                    <a:pt x="22122" y="812800"/>
                    <a:pt x="14464" y="809628"/>
                    <a:pt x="8818" y="803982"/>
                  </a:cubicBezTo>
                  <a:cubicBezTo>
                    <a:pt x="3172" y="798336"/>
                    <a:pt x="0" y="790678"/>
                    <a:pt x="0" y="782693"/>
                  </a:cubicBezTo>
                  <a:lnTo>
                    <a:pt x="0" y="30107"/>
                  </a:lnTo>
                  <a:cubicBezTo>
                    <a:pt x="0" y="22122"/>
                    <a:pt x="3172" y="14464"/>
                    <a:pt x="8818" y="8818"/>
                  </a:cubicBezTo>
                  <a:cubicBezTo>
                    <a:pt x="14464" y="3172"/>
                    <a:pt x="22122" y="0"/>
                    <a:pt x="30107" y="0"/>
                  </a:cubicBezTo>
                  <a:close/>
                </a:path>
              </a:pathLst>
            </a:custGeom>
            <a:blipFill>
              <a:blip r:embed="rId11"/>
              <a:stretch>
                <a:fillRect l="-15759" t="0" r="-15759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3263759" y="4358413"/>
            <a:ext cx="3995541" cy="3379828"/>
            <a:chOff x="0" y="0"/>
            <a:chExt cx="96087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60870" cy="812800"/>
            </a:xfrm>
            <a:custGeom>
              <a:avLst/>
              <a:gdLst/>
              <a:ahLst/>
              <a:cxnLst/>
              <a:rect r="r" b="b" t="t" l="l"/>
              <a:pathLst>
                <a:path h="812800" w="960870">
                  <a:moveTo>
                    <a:pt x="29065" y="0"/>
                  </a:moveTo>
                  <a:lnTo>
                    <a:pt x="931806" y="0"/>
                  </a:lnTo>
                  <a:cubicBezTo>
                    <a:pt x="947857" y="0"/>
                    <a:pt x="960870" y="13013"/>
                    <a:pt x="960870" y="29065"/>
                  </a:cubicBezTo>
                  <a:lnTo>
                    <a:pt x="960870" y="783735"/>
                  </a:lnTo>
                  <a:cubicBezTo>
                    <a:pt x="960870" y="799787"/>
                    <a:pt x="947857" y="812800"/>
                    <a:pt x="931806" y="812800"/>
                  </a:cubicBezTo>
                  <a:lnTo>
                    <a:pt x="29065" y="812800"/>
                  </a:lnTo>
                  <a:cubicBezTo>
                    <a:pt x="13013" y="812800"/>
                    <a:pt x="0" y="799787"/>
                    <a:pt x="0" y="783735"/>
                  </a:cubicBezTo>
                  <a:lnTo>
                    <a:pt x="0" y="29065"/>
                  </a:lnTo>
                  <a:cubicBezTo>
                    <a:pt x="0" y="13013"/>
                    <a:pt x="13013" y="0"/>
                    <a:pt x="29065" y="0"/>
                  </a:cubicBezTo>
                  <a:close/>
                </a:path>
              </a:pathLst>
            </a:custGeom>
            <a:blipFill>
              <a:blip r:embed="rId12"/>
              <a:stretch>
                <a:fillRect l="-13363" t="0" r="-13363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769635" y="2043569"/>
            <a:ext cx="16748730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 spc="312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“Nós projetamos o futuro do transporte, um veículo de cada vez”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99" r="0" b="-80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96438" y="-554831"/>
            <a:ext cx="9229611" cy="11396662"/>
            <a:chOff x="0" y="0"/>
            <a:chExt cx="2430844" cy="3001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0844" cy="3001590"/>
            </a:xfrm>
            <a:custGeom>
              <a:avLst/>
              <a:gdLst/>
              <a:ahLst/>
              <a:cxnLst/>
              <a:rect r="r" b="b" t="t" l="l"/>
              <a:pathLst>
                <a:path h="3001590" w="2430844">
                  <a:moveTo>
                    <a:pt x="0" y="0"/>
                  </a:moveTo>
                  <a:lnTo>
                    <a:pt x="2430844" y="0"/>
                  </a:lnTo>
                  <a:lnTo>
                    <a:pt x="2430844" y="3001590"/>
                  </a:lnTo>
                  <a:lnTo>
                    <a:pt x="0" y="3001590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30844" cy="3039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357404"/>
            <a:ext cx="436297" cy="478790"/>
          </a:xfrm>
          <a:custGeom>
            <a:avLst/>
            <a:gdLst/>
            <a:ahLst/>
            <a:cxnLst/>
            <a:rect r="r" b="b" t="t" l="l"/>
            <a:pathLst>
              <a:path h="478790" w="436297">
                <a:moveTo>
                  <a:pt x="0" y="0"/>
                </a:moveTo>
                <a:lnTo>
                  <a:pt x="436297" y="0"/>
                </a:lnTo>
                <a:lnTo>
                  <a:pt x="436297" y="478790"/>
                </a:lnTo>
                <a:lnTo>
                  <a:pt x="0" y="478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156568"/>
            <a:ext cx="7817658" cy="168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20"/>
              </a:lnSpc>
            </a:pPr>
            <a:r>
              <a:rPr lang="en-US" b="true" sz="11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Agenda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513130" y="1170365"/>
            <a:ext cx="320094" cy="370051"/>
          </a:xfrm>
          <a:custGeom>
            <a:avLst/>
            <a:gdLst/>
            <a:ahLst/>
            <a:cxnLst/>
            <a:rect r="r" b="b" t="t" l="l"/>
            <a:pathLst>
              <a:path h="370051" w="320094">
                <a:moveTo>
                  <a:pt x="0" y="0"/>
                </a:moveTo>
                <a:lnTo>
                  <a:pt x="320094" y="0"/>
                </a:lnTo>
                <a:lnTo>
                  <a:pt x="320094" y="370051"/>
                </a:lnTo>
                <a:lnTo>
                  <a:pt x="0" y="370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13130" y="2117393"/>
            <a:ext cx="320094" cy="370051"/>
          </a:xfrm>
          <a:custGeom>
            <a:avLst/>
            <a:gdLst/>
            <a:ahLst/>
            <a:cxnLst/>
            <a:rect r="r" b="b" t="t" l="l"/>
            <a:pathLst>
              <a:path h="370051" w="320094">
                <a:moveTo>
                  <a:pt x="0" y="0"/>
                </a:moveTo>
                <a:lnTo>
                  <a:pt x="320094" y="0"/>
                </a:lnTo>
                <a:lnTo>
                  <a:pt x="320094" y="370050"/>
                </a:lnTo>
                <a:lnTo>
                  <a:pt x="0" y="370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13130" y="3064420"/>
            <a:ext cx="320094" cy="370051"/>
          </a:xfrm>
          <a:custGeom>
            <a:avLst/>
            <a:gdLst/>
            <a:ahLst/>
            <a:cxnLst/>
            <a:rect r="r" b="b" t="t" l="l"/>
            <a:pathLst>
              <a:path h="370051" w="320094">
                <a:moveTo>
                  <a:pt x="0" y="0"/>
                </a:moveTo>
                <a:lnTo>
                  <a:pt x="320094" y="0"/>
                </a:lnTo>
                <a:lnTo>
                  <a:pt x="320094" y="370051"/>
                </a:lnTo>
                <a:lnTo>
                  <a:pt x="0" y="370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13130" y="4011447"/>
            <a:ext cx="320094" cy="370051"/>
          </a:xfrm>
          <a:custGeom>
            <a:avLst/>
            <a:gdLst/>
            <a:ahLst/>
            <a:cxnLst/>
            <a:rect r="r" b="b" t="t" l="l"/>
            <a:pathLst>
              <a:path h="370051" w="320094">
                <a:moveTo>
                  <a:pt x="0" y="0"/>
                </a:moveTo>
                <a:lnTo>
                  <a:pt x="320094" y="0"/>
                </a:lnTo>
                <a:lnTo>
                  <a:pt x="320094" y="370051"/>
                </a:lnTo>
                <a:lnTo>
                  <a:pt x="0" y="370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13130" y="4958475"/>
            <a:ext cx="320094" cy="370051"/>
          </a:xfrm>
          <a:custGeom>
            <a:avLst/>
            <a:gdLst/>
            <a:ahLst/>
            <a:cxnLst/>
            <a:rect r="r" b="b" t="t" l="l"/>
            <a:pathLst>
              <a:path h="370051" w="320094">
                <a:moveTo>
                  <a:pt x="0" y="0"/>
                </a:moveTo>
                <a:lnTo>
                  <a:pt x="320094" y="0"/>
                </a:lnTo>
                <a:lnTo>
                  <a:pt x="320094" y="370050"/>
                </a:lnTo>
                <a:lnTo>
                  <a:pt x="0" y="370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13130" y="5905502"/>
            <a:ext cx="320094" cy="370051"/>
          </a:xfrm>
          <a:custGeom>
            <a:avLst/>
            <a:gdLst/>
            <a:ahLst/>
            <a:cxnLst/>
            <a:rect r="r" b="b" t="t" l="l"/>
            <a:pathLst>
              <a:path h="370051" w="320094">
                <a:moveTo>
                  <a:pt x="0" y="0"/>
                </a:moveTo>
                <a:lnTo>
                  <a:pt x="320094" y="0"/>
                </a:lnTo>
                <a:lnTo>
                  <a:pt x="320094" y="370051"/>
                </a:lnTo>
                <a:lnTo>
                  <a:pt x="0" y="370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13130" y="6852529"/>
            <a:ext cx="320094" cy="370051"/>
          </a:xfrm>
          <a:custGeom>
            <a:avLst/>
            <a:gdLst/>
            <a:ahLst/>
            <a:cxnLst/>
            <a:rect r="r" b="b" t="t" l="l"/>
            <a:pathLst>
              <a:path h="370051" w="320094">
                <a:moveTo>
                  <a:pt x="0" y="0"/>
                </a:moveTo>
                <a:lnTo>
                  <a:pt x="320094" y="0"/>
                </a:lnTo>
                <a:lnTo>
                  <a:pt x="320094" y="370051"/>
                </a:lnTo>
                <a:lnTo>
                  <a:pt x="0" y="370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13130" y="7799557"/>
            <a:ext cx="320094" cy="370051"/>
          </a:xfrm>
          <a:custGeom>
            <a:avLst/>
            <a:gdLst/>
            <a:ahLst/>
            <a:cxnLst/>
            <a:rect r="r" b="b" t="t" l="l"/>
            <a:pathLst>
              <a:path h="370051" w="320094">
                <a:moveTo>
                  <a:pt x="0" y="0"/>
                </a:moveTo>
                <a:lnTo>
                  <a:pt x="320094" y="0"/>
                </a:lnTo>
                <a:lnTo>
                  <a:pt x="320094" y="370050"/>
                </a:lnTo>
                <a:lnTo>
                  <a:pt x="0" y="370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13130" y="8746584"/>
            <a:ext cx="320094" cy="370051"/>
          </a:xfrm>
          <a:custGeom>
            <a:avLst/>
            <a:gdLst/>
            <a:ahLst/>
            <a:cxnLst/>
            <a:rect r="r" b="b" t="t" l="l"/>
            <a:pathLst>
              <a:path h="370051" w="320094">
                <a:moveTo>
                  <a:pt x="0" y="0"/>
                </a:moveTo>
                <a:lnTo>
                  <a:pt x="320094" y="0"/>
                </a:lnTo>
                <a:lnTo>
                  <a:pt x="320094" y="370051"/>
                </a:lnTo>
                <a:lnTo>
                  <a:pt x="0" y="370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3225514" y="6313167"/>
            <a:ext cx="11663389" cy="5846274"/>
          </a:xfrm>
          <a:custGeom>
            <a:avLst/>
            <a:gdLst/>
            <a:ahLst/>
            <a:cxnLst/>
            <a:rect r="r" b="b" t="t" l="l"/>
            <a:pathLst>
              <a:path h="5846274" w="11663389">
                <a:moveTo>
                  <a:pt x="0" y="0"/>
                </a:moveTo>
                <a:lnTo>
                  <a:pt x="11663389" y="0"/>
                </a:lnTo>
                <a:lnTo>
                  <a:pt x="11663389" y="5846274"/>
                </a:lnTo>
                <a:lnTo>
                  <a:pt x="0" y="58462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5462587" y="2922755"/>
            <a:ext cx="14630400" cy="8229600"/>
          </a:xfrm>
          <a:custGeom>
            <a:avLst/>
            <a:gdLst/>
            <a:ahLst/>
            <a:cxnLst/>
            <a:rect r="r" b="b" t="t" l="l"/>
            <a:pathLst>
              <a:path h="8229600" w="146304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7484">
            <a:off x="6343332" y="7862516"/>
            <a:ext cx="642598" cy="361461"/>
          </a:xfrm>
          <a:custGeom>
            <a:avLst/>
            <a:gdLst/>
            <a:ahLst/>
            <a:cxnLst/>
            <a:rect r="r" b="b" t="t" l="l"/>
            <a:pathLst>
              <a:path h="361461" w="642598">
                <a:moveTo>
                  <a:pt x="0" y="0"/>
                </a:moveTo>
                <a:lnTo>
                  <a:pt x="642598" y="0"/>
                </a:lnTo>
                <a:lnTo>
                  <a:pt x="642598" y="361461"/>
                </a:lnTo>
                <a:lnTo>
                  <a:pt x="0" y="3614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368409" y="1144571"/>
            <a:ext cx="5890891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Sobre nós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68409" y="2091598"/>
            <a:ext cx="5890891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Nossa Visão e Missão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68409" y="3038625"/>
            <a:ext cx="5890891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Objetivos da nossa empresa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68409" y="3985653"/>
            <a:ext cx="5890891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Nossos serviços oferecidos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65798" y="4987050"/>
            <a:ext cx="5890891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Marcos da empresa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68409" y="5879707"/>
            <a:ext cx="5890891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Nosso Mercado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68409" y="6826735"/>
            <a:ext cx="5890891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Nossa Equipe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68409" y="7773762"/>
            <a:ext cx="5890891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Nossas Filiais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68409" y="8720789"/>
            <a:ext cx="5890891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Informações de contato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88" r="0" b="-1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5182" y="4604503"/>
            <a:ext cx="10174118" cy="1818624"/>
          </a:xfrm>
          <a:custGeom>
            <a:avLst/>
            <a:gdLst/>
            <a:ahLst/>
            <a:cxnLst/>
            <a:rect r="r" b="b" t="t" l="l"/>
            <a:pathLst>
              <a:path h="1818624" w="10174118">
                <a:moveTo>
                  <a:pt x="0" y="0"/>
                </a:moveTo>
                <a:lnTo>
                  <a:pt x="10174118" y="0"/>
                </a:lnTo>
                <a:lnTo>
                  <a:pt x="10174118" y="1818624"/>
                </a:lnTo>
                <a:lnTo>
                  <a:pt x="0" y="1818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85182" y="7508977"/>
            <a:ext cx="10174118" cy="1818624"/>
          </a:xfrm>
          <a:custGeom>
            <a:avLst/>
            <a:gdLst/>
            <a:ahLst/>
            <a:cxnLst/>
            <a:rect r="r" b="b" t="t" l="l"/>
            <a:pathLst>
              <a:path h="1818624" w="10174118">
                <a:moveTo>
                  <a:pt x="0" y="0"/>
                </a:moveTo>
                <a:lnTo>
                  <a:pt x="10174118" y="0"/>
                </a:lnTo>
                <a:lnTo>
                  <a:pt x="10174118" y="1818624"/>
                </a:lnTo>
                <a:lnTo>
                  <a:pt x="0" y="1818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085182" y="1925025"/>
            <a:ext cx="10174118" cy="5134411"/>
            <a:chOff x="0" y="0"/>
            <a:chExt cx="2679603" cy="13522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9603" cy="1352273"/>
            </a:xfrm>
            <a:custGeom>
              <a:avLst/>
              <a:gdLst/>
              <a:ahLst/>
              <a:cxnLst/>
              <a:rect r="r" b="b" t="t" l="l"/>
              <a:pathLst>
                <a:path h="1352273" w="2679603">
                  <a:moveTo>
                    <a:pt x="11414" y="0"/>
                  </a:moveTo>
                  <a:lnTo>
                    <a:pt x="2668189" y="0"/>
                  </a:lnTo>
                  <a:cubicBezTo>
                    <a:pt x="2671216" y="0"/>
                    <a:pt x="2674119" y="1203"/>
                    <a:pt x="2676260" y="3343"/>
                  </a:cubicBezTo>
                  <a:cubicBezTo>
                    <a:pt x="2678400" y="5484"/>
                    <a:pt x="2679603" y="8387"/>
                    <a:pt x="2679603" y="11414"/>
                  </a:cubicBezTo>
                  <a:lnTo>
                    <a:pt x="2679603" y="1340859"/>
                  </a:lnTo>
                  <a:cubicBezTo>
                    <a:pt x="2679603" y="1347163"/>
                    <a:pt x="2674493" y="1352273"/>
                    <a:pt x="2668189" y="1352273"/>
                  </a:cubicBezTo>
                  <a:lnTo>
                    <a:pt x="11414" y="1352273"/>
                  </a:lnTo>
                  <a:cubicBezTo>
                    <a:pt x="8387" y="1352273"/>
                    <a:pt x="5484" y="1351070"/>
                    <a:pt x="3343" y="1348930"/>
                  </a:cubicBezTo>
                  <a:cubicBezTo>
                    <a:pt x="1203" y="1346789"/>
                    <a:pt x="0" y="1343886"/>
                    <a:pt x="0" y="1340859"/>
                  </a:cubicBezTo>
                  <a:lnTo>
                    <a:pt x="0" y="11414"/>
                  </a:lnTo>
                  <a:cubicBezTo>
                    <a:pt x="0" y="8387"/>
                    <a:pt x="1203" y="5484"/>
                    <a:pt x="3343" y="3343"/>
                  </a:cubicBezTo>
                  <a:cubicBezTo>
                    <a:pt x="5484" y="1203"/>
                    <a:pt x="8387" y="0"/>
                    <a:pt x="114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79603" cy="139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85182" y="7059436"/>
            <a:ext cx="10174118" cy="2464514"/>
            <a:chOff x="0" y="0"/>
            <a:chExt cx="2679603" cy="6490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9603" cy="649090"/>
            </a:xfrm>
            <a:custGeom>
              <a:avLst/>
              <a:gdLst/>
              <a:ahLst/>
              <a:cxnLst/>
              <a:rect r="r" b="b" t="t" l="l"/>
              <a:pathLst>
                <a:path h="649090" w="2679603">
                  <a:moveTo>
                    <a:pt x="11414" y="0"/>
                  </a:moveTo>
                  <a:lnTo>
                    <a:pt x="2668189" y="0"/>
                  </a:lnTo>
                  <a:cubicBezTo>
                    <a:pt x="2671216" y="0"/>
                    <a:pt x="2674119" y="1203"/>
                    <a:pt x="2676260" y="3343"/>
                  </a:cubicBezTo>
                  <a:cubicBezTo>
                    <a:pt x="2678400" y="5484"/>
                    <a:pt x="2679603" y="8387"/>
                    <a:pt x="2679603" y="11414"/>
                  </a:cubicBezTo>
                  <a:lnTo>
                    <a:pt x="2679603" y="637676"/>
                  </a:lnTo>
                  <a:cubicBezTo>
                    <a:pt x="2679603" y="643980"/>
                    <a:pt x="2674493" y="649090"/>
                    <a:pt x="2668189" y="649090"/>
                  </a:cubicBezTo>
                  <a:lnTo>
                    <a:pt x="11414" y="649090"/>
                  </a:lnTo>
                  <a:cubicBezTo>
                    <a:pt x="8387" y="649090"/>
                    <a:pt x="5484" y="647887"/>
                    <a:pt x="3343" y="645747"/>
                  </a:cubicBezTo>
                  <a:cubicBezTo>
                    <a:pt x="1203" y="643606"/>
                    <a:pt x="0" y="640703"/>
                    <a:pt x="0" y="637676"/>
                  </a:cubicBezTo>
                  <a:lnTo>
                    <a:pt x="0" y="11414"/>
                  </a:lnTo>
                  <a:cubicBezTo>
                    <a:pt x="0" y="8387"/>
                    <a:pt x="1203" y="5484"/>
                    <a:pt x="3343" y="3343"/>
                  </a:cubicBezTo>
                  <a:cubicBezTo>
                    <a:pt x="5484" y="1203"/>
                    <a:pt x="8387" y="0"/>
                    <a:pt x="114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79603" cy="687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7225" y="1593403"/>
            <a:ext cx="2730603" cy="2262049"/>
            <a:chOff x="0" y="0"/>
            <a:chExt cx="812800" cy="6733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73329"/>
            </a:xfrm>
            <a:custGeom>
              <a:avLst/>
              <a:gdLst/>
              <a:ahLst/>
              <a:cxnLst/>
              <a:rect r="r" b="b" t="t" l="l"/>
              <a:pathLst>
                <a:path h="673329" w="812800">
                  <a:moveTo>
                    <a:pt x="65211" y="0"/>
                  </a:moveTo>
                  <a:lnTo>
                    <a:pt x="747589" y="0"/>
                  </a:lnTo>
                  <a:cubicBezTo>
                    <a:pt x="783604" y="0"/>
                    <a:pt x="812800" y="29196"/>
                    <a:pt x="812800" y="65211"/>
                  </a:cubicBezTo>
                  <a:lnTo>
                    <a:pt x="812800" y="608118"/>
                  </a:lnTo>
                  <a:cubicBezTo>
                    <a:pt x="812800" y="644133"/>
                    <a:pt x="783604" y="673329"/>
                    <a:pt x="747589" y="673329"/>
                  </a:cubicBezTo>
                  <a:lnTo>
                    <a:pt x="65211" y="673329"/>
                  </a:lnTo>
                  <a:cubicBezTo>
                    <a:pt x="29196" y="673329"/>
                    <a:pt x="0" y="644133"/>
                    <a:pt x="0" y="60811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blipFill>
              <a:blip r:embed="rId5"/>
              <a:stretch>
                <a:fillRect l="-23725" t="0" r="-23725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57225" y="4161078"/>
            <a:ext cx="2730603" cy="2262049"/>
            <a:chOff x="0" y="0"/>
            <a:chExt cx="812800" cy="6733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73329"/>
            </a:xfrm>
            <a:custGeom>
              <a:avLst/>
              <a:gdLst/>
              <a:ahLst/>
              <a:cxnLst/>
              <a:rect r="r" b="b" t="t" l="l"/>
              <a:pathLst>
                <a:path h="673329" w="812800">
                  <a:moveTo>
                    <a:pt x="65211" y="0"/>
                  </a:moveTo>
                  <a:lnTo>
                    <a:pt x="747589" y="0"/>
                  </a:lnTo>
                  <a:cubicBezTo>
                    <a:pt x="783604" y="0"/>
                    <a:pt x="812800" y="29196"/>
                    <a:pt x="812800" y="65211"/>
                  </a:cubicBezTo>
                  <a:lnTo>
                    <a:pt x="812800" y="608118"/>
                  </a:lnTo>
                  <a:cubicBezTo>
                    <a:pt x="812800" y="644133"/>
                    <a:pt x="783604" y="673329"/>
                    <a:pt x="747589" y="673329"/>
                  </a:cubicBezTo>
                  <a:lnTo>
                    <a:pt x="65211" y="673329"/>
                  </a:lnTo>
                  <a:cubicBezTo>
                    <a:pt x="29196" y="673329"/>
                    <a:pt x="0" y="644133"/>
                    <a:pt x="0" y="60811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blipFill>
              <a:blip r:embed="rId6"/>
              <a:stretch>
                <a:fillRect l="-12169" t="0" r="-1216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746839" y="1593403"/>
            <a:ext cx="3172882" cy="7397399"/>
            <a:chOff x="0" y="0"/>
            <a:chExt cx="944450" cy="22019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4450" cy="2201933"/>
            </a:xfrm>
            <a:custGeom>
              <a:avLst/>
              <a:gdLst/>
              <a:ahLst/>
              <a:cxnLst/>
              <a:rect r="r" b="b" t="t" l="l"/>
              <a:pathLst>
                <a:path h="2201933" w="944450">
                  <a:moveTo>
                    <a:pt x="56121" y="0"/>
                  </a:moveTo>
                  <a:lnTo>
                    <a:pt x="888329" y="0"/>
                  </a:lnTo>
                  <a:cubicBezTo>
                    <a:pt x="919324" y="0"/>
                    <a:pt x="944450" y="25126"/>
                    <a:pt x="944450" y="56121"/>
                  </a:cubicBezTo>
                  <a:lnTo>
                    <a:pt x="944450" y="2145812"/>
                  </a:lnTo>
                  <a:cubicBezTo>
                    <a:pt x="944450" y="2176807"/>
                    <a:pt x="919324" y="2201933"/>
                    <a:pt x="888329" y="2201933"/>
                  </a:cubicBezTo>
                  <a:lnTo>
                    <a:pt x="56121" y="2201933"/>
                  </a:lnTo>
                  <a:cubicBezTo>
                    <a:pt x="25126" y="2201933"/>
                    <a:pt x="0" y="2176807"/>
                    <a:pt x="0" y="2145812"/>
                  </a:cubicBezTo>
                  <a:lnTo>
                    <a:pt x="0" y="56121"/>
                  </a:lnTo>
                  <a:cubicBezTo>
                    <a:pt x="0" y="25126"/>
                    <a:pt x="25126" y="0"/>
                    <a:pt x="56121" y="0"/>
                  </a:cubicBezTo>
                  <a:close/>
                </a:path>
              </a:pathLst>
            </a:custGeom>
            <a:blipFill>
              <a:blip r:embed="rId7"/>
              <a:stretch>
                <a:fillRect l="-67305" t="0" r="-67305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885825" y="815340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BB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7225" y="6728753"/>
            <a:ext cx="2730603" cy="2262049"/>
            <a:chOff x="0" y="0"/>
            <a:chExt cx="812800" cy="67332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73329"/>
            </a:xfrm>
            <a:custGeom>
              <a:avLst/>
              <a:gdLst/>
              <a:ahLst/>
              <a:cxnLst/>
              <a:rect r="r" b="b" t="t" l="l"/>
              <a:pathLst>
                <a:path h="673329" w="812800">
                  <a:moveTo>
                    <a:pt x="65211" y="0"/>
                  </a:moveTo>
                  <a:lnTo>
                    <a:pt x="747589" y="0"/>
                  </a:lnTo>
                  <a:cubicBezTo>
                    <a:pt x="783604" y="0"/>
                    <a:pt x="812800" y="29196"/>
                    <a:pt x="812800" y="65211"/>
                  </a:cubicBezTo>
                  <a:lnTo>
                    <a:pt x="812800" y="608118"/>
                  </a:lnTo>
                  <a:cubicBezTo>
                    <a:pt x="812800" y="644133"/>
                    <a:pt x="783604" y="673329"/>
                    <a:pt x="747589" y="673329"/>
                  </a:cubicBezTo>
                  <a:lnTo>
                    <a:pt x="65211" y="673329"/>
                  </a:lnTo>
                  <a:cubicBezTo>
                    <a:pt x="29196" y="673329"/>
                    <a:pt x="0" y="644133"/>
                    <a:pt x="0" y="60811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blipFill>
              <a:blip r:embed="rId8"/>
              <a:stretch>
                <a:fillRect l="-12169" t="0" r="-12169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230242" y="2036799"/>
            <a:ext cx="8335774" cy="729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2"/>
              </a:lnSpc>
            </a:pPr>
            <a:r>
              <a:rPr lang="en-US" sz="2859" spc="271">
                <a:solidFill>
                  <a:srgbClr val="004BBD"/>
                </a:solidFill>
                <a:latin typeface="Roboto"/>
                <a:ea typeface="Roboto"/>
                <a:cs typeface="Roboto"/>
                <a:sym typeface="Roboto"/>
              </a:rPr>
              <a:t>A  Montadora  representa os fabricantes de veículos, sendo entidades fundamentais no sistema. Cada montadora possui: id_montadora: Identificador único (chave primária)</a:t>
            </a:r>
          </a:p>
          <a:p>
            <a:pPr algn="ctr">
              <a:lnSpc>
                <a:spcPts val="4002"/>
              </a:lnSpc>
            </a:pPr>
            <a:r>
              <a:rPr lang="en-US" sz="2859" spc="271">
                <a:solidFill>
                  <a:srgbClr val="004BBD"/>
                </a:solidFill>
                <a:latin typeface="Roboto"/>
                <a:ea typeface="Roboto"/>
                <a:cs typeface="Roboto"/>
                <a:sym typeface="Roboto"/>
              </a:rPr>
              <a:t> nome: Denominação oficial da fabricante (ex: Volkswagen, Ford, Toyota)</a:t>
            </a:r>
          </a:p>
          <a:p>
            <a:pPr algn="ctr">
              <a:lnSpc>
                <a:spcPts val="4002"/>
              </a:lnSpc>
            </a:pPr>
            <a:r>
              <a:rPr lang="en-US" sz="2859" spc="271">
                <a:solidFill>
                  <a:srgbClr val="004BBD"/>
                </a:solidFill>
                <a:latin typeface="Roboto"/>
                <a:ea typeface="Roboto"/>
                <a:cs typeface="Roboto"/>
                <a:sym typeface="Roboto"/>
              </a:rPr>
              <a:t> país: Nacionalidade da empresa (ex: Alemanha, Estados Unidos, Japão)</a:t>
            </a:r>
          </a:p>
          <a:p>
            <a:pPr algn="ctr">
              <a:lnSpc>
                <a:spcPts val="4002"/>
              </a:lnSpc>
            </a:pPr>
            <a:r>
              <a:rPr lang="en-US" sz="2859" spc="271">
                <a:solidFill>
                  <a:srgbClr val="004BBD"/>
                </a:solidFill>
                <a:latin typeface="Roboto"/>
                <a:ea typeface="Roboto"/>
                <a:cs typeface="Roboto"/>
                <a:sym typeface="Roboto"/>
              </a:rPr>
              <a:t>Cada montadora pode fabricar diversos modelos de veículos, estabelecendo um relacionamento 1:N com a entidade ModeloVeiculo.</a:t>
            </a:r>
          </a:p>
          <a:p>
            <a:pPr algn="l">
              <a:lnSpc>
                <a:spcPts val="2709"/>
              </a:lnSpc>
            </a:pPr>
          </a:p>
          <a:p>
            <a:pPr algn="l">
              <a:lnSpc>
                <a:spcPts val="270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7897333" y="414995"/>
            <a:ext cx="9001592" cy="299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23"/>
              </a:lnSpc>
            </a:pPr>
            <a:r>
              <a:rPr lang="en-US" sz="9691" b="true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Montadora</a:t>
            </a:r>
          </a:p>
          <a:p>
            <a:pPr algn="l" marL="0" indent="0" lvl="0">
              <a:lnSpc>
                <a:spcPts val="1182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88" r="0" b="-1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6" y="8417390"/>
            <a:ext cx="6927384" cy="1238270"/>
          </a:xfrm>
          <a:custGeom>
            <a:avLst/>
            <a:gdLst/>
            <a:ahLst/>
            <a:cxnLst/>
            <a:rect r="r" b="b" t="t" l="l"/>
            <a:pathLst>
              <a:path h="1238270" w="6927384">
                <a:moveTo>
                  <a:pt x="0" y="0"/>
                </a:moveTo>
                <a:lnTo>
                  <a:pt x="6927384" y="0"/>
                </a:lnTo>
                <a:lnTo>
                  <a:pt x="6927384" y="1238270"/>
                </a:lnTo>
                <a:lnTo>
                  <a:pt x="0" y="1238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311220"/>
            <a:ext cx="8115300" cy="1450610"/>
          </a:xfrm>
          <a:custGeom>
            <a:avLst/>
            <a:gdLst/>
            <a:ahLst/>
            <a:cxnLst/>
            <a:rect r="r" b="b" t="t" l="l"/>
            <a:pathLst>
              <a:path h="1450610" w="8115300">
                <a:moveTo>
                  <a:pt x="0" y="0"/>
                </a:moveTo>
                <a:lnTo>
                  <a:pt x="8115300" y="0"/>
                </a:lnTo>
                <a:lnTo>
                  <a:pt x="8115300" y="1450610"/>
                </a:lnTo>
                <a:lnTo>
                  <a:pt x="0" y="1450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6" y="3173543"/>
            <a:ext cx="6927384" cy="1238270"/>
          </a:xfrm>
          <a:custGeom>
            <a:avLst/>
            <a:gdLst/>
            <a:ahLst/>
            <a:cxnLst/>
            <a:rect r="r" b="b" t="t" l="l"/>
            <a:pathLst>
              <a:path h="1238270" w="6927384">
                <a:moveTo>
                  <a:pt x="0" y="0"/>
                </a:moveTo>
                <a:lnTo>
                  <a:pt x="6927384" y="0"/>
                </a:lnTo>
                <a:lnTo>
                  <a:pt x="6927384" y="1238270"/>
                </a:lnTo>
                <a:lnTo>
                  <a:pt x="0" y="1238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39724" y="1558112"/>
            <a:ext cx="8339060" cy="8128230"/>
            <a:chOff x="0" y="0"/>
            <a:chExt cx="2196296" cy="2140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6296" cy="2140768"/>
            </a:xfrm>
            <a:custGeom>
              <a:avLst/>
              <a:gdLst/>
              <a:ahLst/>
              <a:cxnLst/>
              <a:rect r="r" b="b" t="t" l="l"/>
              <a:pathLst>
                <a:path h="2140768" w="2196296">
                  <a:moveTo>
                    <a:pt x="13926" y="0"/>
                  </a:moveTo>
                  <a:lnTo>
                    <a:pt x="2182370" y="0"/>
                  </a:lnTo>
                  <a:cubicBezTo>
                    <a:pt x="2190061" y="0"/>
                    <a:pt x="2196296" y="6235"/>
                    <a:pt x="2196296" y="13926"/>
                  </a:cubicBezTo>
                  <a:lnTo>
                    <a:pt x="2196296" y="2126842"/>
                  </a:lnTo>
                  <a:cubicBezTo>
                    <a:pt x="2196296" y="2134533"/>
                    <a:pt x="2190061" y="2140768"/>
                    <a:pt x="2182370" y="2140768"/>
                  </a:cubicBezTo>
                  <a:lnTo>
                    <a:pt x="13926" y="2140768"/>
                  </a:lnTo>
                  <a:cubicBezTo>
                    <a:pt x="6235" y="2140768"/>
                    <a:pt x="0" y="2134533"/>
                    <a:pt x="0" y="2126842"/>
                  </a:cubicBezTo>
                  <a:lnTo>
                    <a:pt x="0" y="13926"/>
                  </a:lnTo>
                  <a:cubicBezTo>
                    <a:pt x="0" y="6235"/>
                    <a:pt x="6235" y="0"/>
                    <a:pt x="139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96296" cy="2178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0310" y="4812894"/>
            <a:ext cx="8115300" cy="4445406"/>
            <a:chOff x="0" y="0"/>
            <a:chExt cx="1257272" cy="6887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7272" cy="688710"/>
            </a:xfrm>
            <a:custGeom>
              <a:avLst/>
              <a:gdLst/>
              <a:ahLst/>
              <a:cxnLst/>
              <a:rect r="r" b="b" t="t" l="l"/>
              <a:pathLst>
                <a:path h="688710" w="1257272">
                  <a:moveTo>
                    <a:pt x="21942" y="0"/>
                  </a:moveTo>
                  <a:lnTo>
                    <a:pt x="1235331" y="0"/>
                  </a:lnTo>
                  <a:cubicBezTo>
                    <a:pt x="1247449" y="0"/>
                    <a:pt x="1257272" y="9824"/>
                    <a:pt x="1257272" y="21942"/>
                  </a:cubicBezTo>
                  <a:lnTo>
                    <a:pt x="1257272" y="666768"/>
                  </a:lnTo>
                  <a:cubicBezTo>
                    <a:pt x="1257272" y="672587"/>
                    <a:pt x="1254961" y="678168"/>
                    <a:pt x="1250846" y="682283"/>
                  </a:cubicBezTo>
                  <a:cubicBezTo>
                    <a:pt x="1246731" y="686398"/>
                    <a:pt x="1241150" y="688710"/>
                    <a:pt x="1235331" y="688710"/>
                  </a:cubicBezTo>
                  <a:lnTo>
                    <a:pt x="21942" y="688710"/>
                  </a:lnTo>
                  <a:cubicBezTo>
                    <a:pt x="9824" y="688710"/>
                    <a:pt x="0" y="678886"/>
                    <a:pt x="0" y="666768"/>
                  </a:cubicBezTo>
                  <a:lnTo>
                    <a:pt x="0" y="21942"/>
                  </a:lnTo>
                  <a:cubicBezTo>
                    <a:pt x="0" y="16122"/>
                    <a:pt x="2312" y="10541"/>
                    <a:pt x="6427" y="6427"/>
                  </a:cubicBezTo>
                  <a:cubicBezTo>
                    <a:pt x="10541" y="2312"/>
                    <a:pt x="16122" y="0"/>
                    <a:pt x="2194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0699" r="0" b="-10699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43014" y="410668"/>
            <a:ext cx="8115300" cy="1386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980"/>
              </a:lnSpc>
            </a:pPr>
            <a:r>
              <a:rPr lang="en-US" b="true" sz="9000">
                <a:solidFill>
                  <a:srgbClr val="101010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Modelo</a:t>
            </a:r>
            <a:r>
              <a:rPr lang="en-US" b="true" sz="9000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Veiculo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14941" y="902792"/>
            <a:ext cx="294544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Veiculo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45115" y="1616114"/>
            <a:ext cx="7900986" cy="6481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7"/>
              </a:lnSpc>
            </a:pPr>
            <a:r>
              <a:rPr lang="en-US" sz="3097" spc="294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O Modelo Veiculo define as linhas de produtos oferecidas pelas montadoras: id_modelo: Identificador único (chave primária)</a:t>
            </a:r>
          </a:p>
          <a:p>
            <a:pPr algn="ctr">
              <a:lnSpc>
                <a:spcPts val="4337"/>
              </a:lnSpc>
            </a:pPr>
            <a:r>
              <a:rPr lang="en-US" sz="3097" spc="294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 nome_modelo: Nome comercial do modelo (ex: Golf, Civic, Corolla)</a:t>
            </a:r>
          </a:p>
          <a:p>
            <a:pPr algn="ctr">
              <a:lnSpc>
                <a:spcPts val="4337"/>
              </a:lnSpc>
            </a:pPr>
            <a:r>
              <a:rPr lang="en-US" sz="3097" spc="294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Cada modelo pode ter múltiplas versões, criando um relacionamento 1:N com VersaoVeiculo.</a:t>
            </a:r>
          </a:p>
          <a:p>
            <a:pPr algn="ctr">
              <a:lnSpc>
                <a:spcPts val="35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88" r="0" b="-1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5182" y="4604503"/>
            <a:ext cx="10174118" cy="1818624"/>
          </a:xfrm>
          <a:custGeom>
            <a:avLst/>
            <a:gdLst/>
            <a:ahLst/>
            <a:cxnLst/>
            <a:rect r="r" b="b" t="t" l="l"/>
            <a:pathLst>
              <a:path h="1818624" w="10174118">
                <a:moveTo>
                  <a:pt x="0" y="0"/>
                </a:moveTo>
                <a:lnTo>
                  <a:pt x="10174118" y="0"/>
                </a:lnTo>
                <a:lnTo>
                  <a:pt x="10174118" y="1818624"/>
                </a:lnTo>
                <a:lnTo>
                  <a:pt x="0" y="1818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85182" y="7508977"/>
            <a:ext cx="10174118" cy="1818624"/>
          </a:xfrm>
          <a:custGeom>
            <a:avLst/>
            <a:gdLst/>
            <a:ahLst/>
            <a:cxnLst/>
            <a:rect r="r" b="b" t="t" l="l"/>
            <a:pathLst>
              <a:path h="1818624" w="10174118">
                <a:moveTo>
                  <a:pt x="0" y="0"/>
                </a:moveTo>
                <a:lnTo>
                  <a:pt x="10174118" y="0"/>
                </a:lnTo>
                <a:lnTo>
                  <a:pt x="10174118" y="1818624"/>
                </a:lnTo>
                <a:lnTo>
                  <a:pt x="0" y="1818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085182" y="1507490"/>
            <a:ext cx="10174118" cy="8418289"/>
            <a:chOff x="0" y="0"/>
            <a:chExt cx="2679603" cy="22171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9603" cy="2217163"/>
            </a:xfrm>
            <a:custGeom>
              <a:avLst/>
              <a:gdLst/>
              <a:ahLst/>
              <a:cxnLst/>
              <a:rect r="r" b="b" t="t" l="l"/>
              <a:pathLst>
                <a:path h="2217163" w="2679603">
                  <a:moveTo>
                    <a:pt x="11414" y="0"/>
                  </a:moveTo>
                  <a:lnTo>
                    <a:pt x="2668189" y="0"/>
                  </a:lnTo>
                  <a:cubicBezTo>
                    <a:pt x="2671216" y="0"/>
                    <a:pt x="2674119" y="1203"/>
                    <a:pt x="2676260" y="3343"/>
                  </a:cubicBezTo>
                  <a:cubicBezTo>
                    <a:pt x="2678400" y="5484"/>
                    <a:pt x="2679603" y="8387"/>
                    <a:pt x="2679603" y="11414"/>
                  </a:cubicBezTo>
                  <a:lnTo>
                    <a:pt x="2679603" y="2205749"/>
                  </a:lnTo>
                  <a:cubicBezTo>
                    <a:pt x="2679603" y="2212052"/>
                    <a:pt x="2674493" y="2217163"/>
                    <a:pt x="2668189" y="2217163"/>
                  </a:cubicBezTo>
                  <a:lnTo>
                    <a:pt x="11414" y="2217163"/>
                  </a:lnTo>
                  <a:cubicBezTo>
                    <a:pt x="8387" y="2217163"/>
                    <a:pt x="5484" y="2215960"/>
                    <a:pt x="3343" y="2213820"/>
                  </a:cubicBezTo>
                  <a:cubicBezTo>
                    <a:pt x="1203" y="2211679"/>
                    <a:pt x="0" y="2208776"/>
                    <a:pt x="0" y="2205749"/>
                  </a:cubicBezTo>
                  <a:lnTo>
                    <a:pt x="0" y="11414"/>
                  </a:lnTo>
                  <a:cubicBezTo>
                    <a:pt x="0" y="8387"/>
                    <a:pt x="1203" y="5484"/>
                    <a:pt x="3343" y="3343"/>
                  </a:cubicBezTo>
                  <a:cubicBezTo>
                    <a:pt x="5484" y="1203"/>
                    <a:pt x="8387" y="0"/>
                    <a:pt x="114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79603" cy="2255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4261" y="889227"/>
            <a:ext cx="2730603" cy="2262049"/>
            <a:chOff x="0" y="0"/>
            <a:chExt cx="812800" cy="673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73329"/>
            </a:xfrm>
            <a:custGeom>
              <a:avLst/>
              <a:gdLst/>
              <a:ahLst/>
              <a:cxnLst/>
              <a:rect r="r" b="b" t="t" l="l"/>
              <a:pathLst>
                <a:path h="673329" w="812800">
                  <a:moveTo>
                    <a:pt x="65211" y="0"/>
                  </a:moveTo>
                  <a:lnTo>
                    <a:pt x="747589" y="0"/>
                  </a:lnTo>
                  <a:cubicBezTo>
                    <a:pt x="783604" y="0"/>
                    <a:pt x="812800" y="29196"/>
                    <a:pt x="812800" y="65211"/>
                  </a:cubicBezTo>
                  <a:lnTo>
                    <a:pt x="812800" y="608118"/>
                  </a:lnTo>
                  <a:cubicBezTo>
                    <a:pt x="812800" y="644133"/>
                    <a:pt x="783604" y="673329"/>
                    <a:pt x="747589" y="673329"/>
                  </a:cubicBezTo>
                  <a:lnTo>
                    <a:pt x="65211" y="673329"/>
                  </a:lnTo>
                  <a:cubicBezTo>
                    <a:pt x="29196" y="673329"/>
                    <a:pt x="0" y="644133"/>
                    <a:pt x="0" y="60811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blipFill>
              <a:blip r:embed="rId5"/>
              <a:stretch>
                <a:fillRect l="-23725" t="0" r="-2372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54261" y="3473479"/>
            <a:ext cx="2730603" cy="2262049"/>
            <a:chOff x="0" y="0"/>
            <a:chExt cx="812800" cy="6733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73329"/>
            </a:xfrm>
            <a:custGeom>
              <a:avLst/>
              <a:gdLst/>
              <a:ahLst/>
              <a:cxnLst/>
              <a:rect r="r" b="b" t="t" l="l"/>
              <a:pathLst>
                <a:path h="673329" w="812800">
                  <a:moveTo>
                    <a:pt x="65211" y="0"/>
                  </a:moveTo>
                  <a:lnTo>
                    <a:pt x="747589" y="0"/>
                  </a:lnTo>
                  <a:cubicBezTo>
                    <a:pt x="783604" y="0"/>
                    <a:pt x="812800" y="29196"/>
                    <a:pt x="812800" y="65211"/>
                  </a:cubicBezTo>
                  <a:lnTo>
                    <a:pt x="812800" y="608118"/>
                  </a:lnTo>
                  <a:cubicBezTo>
                    <a:pt x="812800" y="644133"/>
                    <a:pt x="783604" y="673329"/>
                    <a:pt x="747589" y="673329"/>
                  </a:cubicBezTo>
                  <a:lnTo>
                    <a:pt x="65211" y="673329"/>
                  </a:lnTo>
                  <a:cubicBezTo>
                    <a:pt x="29196" y="673329"/>
                    <a:pt x="0" y="644133"/>
                    <a:pt x="0" y="60811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blipFill>
              <a:blip r:embed="rId6"/>
              <a:stretch>
                <a:fillRect l="-12169" t="0" r="-1216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359256" y="756001"/>
            <a:ext cx="2730603" cy="7397399"/>
            <a:chOff x="0" y="0"/>
            <a:chExt cx="812800" cy="2201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201933"/>
            </a:xfrm>
            <a:custGeom>
              <a:avLst/>
              <a:gdLst/>
              <a:ahLst/>
              <a:cxnLst/>
              <a:rect r="r" b="b" t="t" l="l"/>
              <a:pathLst>
                <a:path h="2201933" w="812800">
                  <a:moveTo>
                    <a:pt x="65211" y="0"/>
                  </a:moveTo>
                  <a:lnTo>
                    <a:pt x="747589" y="0"/>
                  </a:lnTo>
                  <a:cubicBezTo>
                    <a:pt x="783604" y="0"/>
                    <a:pt x="812800" y="29196"/>
                    <a:pt x="812800" y="65211"/>
                  </a:cubicBezTo>
                  <a:lnTo>
                    <a:pt x="812800" y="2136722"/>
                  </a:lnTo>
                  <a:cubicBezTo>
                    <a:pt x="812800" y="2172737"/>
                    <a:pt x="783604" y="2201933"/>
                    <a:pt x="747589" y="2201933"/>
                  </a:cubicBezTo>
                  <a:lnTo>
                    <a:pt x="65211" y="2201933"/>
                  </a:lnTo>
                  <a:cubicBezTo>
                    <a:pt x="29196" y="2201933"/>
                    <a:pt x="0" y="2172737"/>
                    <a:pt x="0" y="2136722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blipFill>
              <a:blip r:embed="rId7"/>
              <a:stretch>
                <a:fillRect l="-157591" t="0" r="-15759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885825" y="815340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BB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6636" y="5891351"/>
            <a:ext cx="2730603" cy="2262049"/>
            <a:chOff x="0" y="0"/>
            <a:chExt cx="812800" cy="6733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73329"/>
            </a:xfrm>
            <a:custGeom>
              <a:avLst/>
              <a:gdLst/>
              <a:ahLst/>
              <a:cxnLst/>
              <a:rect r="r" b="b" t="t" l="l"/>
              <a:pathLst>
                <a:path h="673329" w="812800">
                  <a:moveTo>
                    <a:pt x="65211" y="0"/>
                  </a:moveTo>
                  <a:lnTo>
                    <a:pt x="747589" y="0"/>
                  </a:lnTo>
                  <a:cubicBezTo>
                    <a:pt x="783604" y="0"/>
                    <a:pt x="812800" y="29196"/>
                    <a:pt x="812800" y="65211"/>
                  </a:cubicBezTo>
                  <a:lnTo>
                    <a:pt x="812800" y="608118"/>
                  </a:lnTo>
                  <a:cubicBezTo>
                    <a:pt x="812800" y="644133"/>
                    <a:pt x="783604" y="673329"/>
                    <a:pt x="747589" y="673329"/>
                  </a:cubicBezTo>
                  <a:lnTo>
                    <a:pt x="65211" y="673329"/>
                  </a:lnTo>
                  <a:cubicBezTo>
                    <a:pt x="29196" y="673329"/>
                    <a:pt x="0" y="644133"/>
                    <a:pt x="0" y="608118"/>
                  </a:cubicBezTo>
                  <a:lnTo>
                    <a:pt x="0" y="65211"/>
                  </a:lnTo>
                  <a:cubicBezTo>
                    <a:pt x="0" y="29196"/>
                    <a:pt x="29196" y="0"/>
                    <a:pt x="65211" y="0"/>
                  </a:cubicBezTo>
                  <a:close/>
                </a:path>
              </a:pathLst>
            </a:custGeom>
            <a:blipFill>
              <a:blip r:embed="rId8"/>
              <a:stretch>
                <a:fillRect l="-12111" t="0" r="-12111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325850" y="1591492"/>
            <a:ext cx="9497153" cy="855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7" spc="276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A Versão Veiculo especifica as diferentes configurações disponíveis para um modelo:</a:t>
            </a:r>
          </a:p>
          <a:p>
            <a:pPr algn="ctr">
              <a:lnSpc>
                <a:spcPts val="4071"/>
              </a:lnSpc>
            </a:pPr>
            <a:r>
              <a:rPr lang="en-US" sz="2907" spc="276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id_versao: Identificador único (chave primária)</a:t>
            </a:r>
          </a:p>
          <a:p>
            <a:pPr algn="ctr">
              <a:lnSpc>
                <a:spcPts val="4071"/>
              </a:lnSpc>
            </a:pPr>
            <a:r>
              <a:rPr lang="en-US" sz="2907" spc="276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nome_versao: Designação da versão (ex: Comfortline, Highline)</a:t>
            </a:r>
          </a:p>
          <a:p>
            <a:pPr algn="ctr">
              <a:lnSpc>
                <a:spcPts val="4071"/>
              </a:lnSpc>
            </a:pPr>
            <a:r>
              <a:rPr lang="en-US" sz="2907" spc="276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motorização: Capacidade do motor e tipo de combustível (ex: 1.0 Turbo Flex)</a:t>
            </a:r>
          </a:p>
          <a:p>
            <a:pPr algn="ctr">
              <a:lnSpc>
                <a:spcPts val="4071"/>
              </a:lnSpc>
            </a:pPr>
            <a:r>
              <a:rPr lang="en-US" sz="2907" spc="276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cambio: Tipo de transmissão (ex: Automático 6 velocidades)</a:t>
            </a:r>
          </a:p>
          <a:p>
            <a:pPr algn="ctr">
              <a:lnSpc>
                <a:spcPts val="4071"/>
              </a:lnSpc>
            </a:pPr>
            <a:r>
              <a:rPr lang="en-US" sz="2907" spc="276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 itens_serie: Equipamentos incluídos de fábrica</a:t>
            </a:r>
          </a:p>
          <a:p>
            <a:pPr algn="ctr">
              <a:lnSpc>
                <a:spcPts val="4071"/>
              </a:lnSpc>
            </a:pPr>
            <a:r>
              <a:rPr lang="en-US" sz="2907" spc="276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preco: Valor de mercado da versão</a:t>
            </a:r>
          </a:p>
          <a:p>
            <a:pPr algn="ctr">
              <a:lnSpc>
                <a:spcPts val="4071"/>
              </a:lnSpc>
            </a:pPr>
            <a:r>
              <a:rPr lang="en-US" sz="2907" spc="276">
                <a:solidFill>
                  <a:srgbClr val="004BBD"/>
                </a:solidFill>
                <a:latin typeface="Helvetica Now"/>
                <a:ea typeface="Helvetica Now"/>
                <a:cs typeface="Helvetica Now"/>
                <a:sym typeface="Helvetica Now"/>
              </a:rPr>
              <a:t>Cada versão gera múltiplos veículos físicos, estabelecendo relacionamento 1:N com Veiculo.</a:t>
            </a:r>
          </a:p>
          <a:p>
            <a:pPr algn="l">
              <a:lnSpc>
                <a:spcPts val="240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606022" y="-179070"/>
            <a:ext cx="10216981" cy="168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20"/>
              </a:lnSpc>
            </a:pPr>
            <a:r>
              <a:rPr lang="en-US" b="true" sz="11000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Versão</a:t>
            </a:r>
            <a:r>
              <a:rPr lang="en-US" b="true" sz="11000">
                <a:solidFill>
                  <a:srgbClr val="000000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Veiculo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823003" y="1028700"/>
            <a:ext cx="436297" cy="478790"/>
          </a:xfrm>
          <a:custGeom>
            <a:avLst/>
            <a:gdLst/>
            <a:ahLst/>
            <a:cxnLst/>
            <a:rect r="r" b="b" t="t" l="l"/>
            <a:pathLst>
              <a:path h="478790" w="436297">
                <a:moveTo>
                  <a:pt x="0" y="0"/>
                </a:moveTo>
                <a:lnTo>
                  <a:pt x="436297" y="0"/>
                </a:lnTo>
                <a:lnTo>
                  <a:pt x="436297" y="478790"/>
                </a:lnTo>
                <a:lnTo>
                  <a:pt x="0" y="4787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33945"/>
            <a:ext cx="6157668" cy="3638529"/>
            <a:chOff x="0" y="0"/>
            <a:chExt cx="844284" cy="4988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4284" cy="498882"/>
            </a:xfrm>
            <a:custGeom>
              <a:avLst/>
              <a:gdLst/>
              <a:ahLst/>
              <a:cxnLst/>
              <a:rect r="r" b="b" t="t" l="l"/>
              <a:pathLst>
                <a:path h="498882" w="844284">
                  <a:moveTo>
                    <a:pt x="203200" y="0"/>
                  </a:moveTo>
                  <a:lnTo>
                    <a:pt x="844284" y="0"/>
                  </a:lnTo>
                  <a:lnTo>
                    <a:pt x="641084" y="498882"/>
                  </a:lnTo>
                  <a:lnTo>
                    <a:pt x="0" y="49888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6482" r="0" b="-648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702085" y="0"/>
            <a:ext cx="13143233" cy="3772474"/>
            <a:chOff x="0" y="0"/>
            <a:chExt cx="1802081" cy="5172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02081" cy="517248"/>
            </a:xfrm>
            <a:custGeom>
              <a:avLst/>
              <a:gdLst/>
              <a:ahLst/>
              <a:cxnLst/>
              <a:rect r="r" b="b" t="t" l="l"/>
              <a:pathLst>
                <a:path h="517248" w="1802081">
                  <a:moveTo>
                    <a:pt x="203200" y="0"/>
                  </a:moveTo>
                  <a:lnTo>
                    <a:pt x="1802081" y="0"/>
                  </a:lnTo>
                  <a:lnTo>
                    <a:pt x="1598881" y="517248"/>
                  </a:lnTo>
                  <a:lnTo>
                    <a:pt x="0" y="51724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4BB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032007" y="0"/>
            <a:ext cx="5928045" cy="3772474"/>
            <a:chOff x="0" y="0"/>
            <a:chExt cx="812800" cy="517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17248"/>
            </a:xfrm>
            <a:custGeom>
              <a:avLst/>
              <a:gdLst/>
              <a:ahLst/>
              <a:cxnLst/>
              <a:rect r="r" b="b" t="t" l="l"/>
              <a:pathLst>
                <a:path h="517248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517248"/>
                  </a:lnTo>
                  <a:lnTo>
                    <a:pt x="0" y="517248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8829" r="0" b="-882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09650"/>
            <a:ext cx="8115300" cy="168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20"/>
              </a:lnSpc>
            </a:pPr>
            <a:r>
              <a:rPr lang="en-US" b="true" sz="11000">
                <a:solidFill>
                  <a:srgbClr val="FFFFFF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Veiculo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48871" y="3715324"/>
            <a:ext cx="8982332" cy="762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 spc="2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O Veiculo representa as unidades físicas disponíveis:</a:t>
            </a:r>
          </a:p>
          <a:p>
            <a:pPr algn="ctr">
              <a:lnSpc>
                <a:spcPts val="4018"/>
              </a:lnSpc>
            </a:pPr>
            <a:r>
              <a:rPr lang="en-US" sz="2870" spc="2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chassi: Número único do chassi (chave primária)</a:t>
            </a:r>
          </a:p>
          <a:p>
            <a:pPr algn="ctr">
              <a:lnSpc>
                <a:spcPts val="4018"/>
              </a:lnSpc>
            </a:pPr>
            <a:r>
              <a:rPr lang="en-US" sz="2870" spc="2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cor: Colorização do veículo</a:t>
            </a:r>
          </a:p>
          <a:p>
            <a:pPr algn="ctr">
              <a:lnSpc>
                <a:spcPts val="4018"/>
              </a:lnSpc>
            </a:pPr>
            <a:r>
              <a:rPr lang="en-US" sz="2870" spc="2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ano_fabricacao: Ano de produção</a:t>
            </a:r>
          </a:p>
          <a:p>
            <a:pPr algn="ctr">
              <a:lnSpc>
                <a:spcPts val="4018"/>
              </a:lnSpc>
            </a:pPr>
            <a:r>
              <a:rPr lang="en-US" sz="2870" spc="2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ano_modelo: Ano comercial do modelo</a:t>
            </a:r>
          </a:p>
          <a:p>
            <a:pPr algn="ctr">
              <a:lnSpc>
                <a:spcPts val="4018"/>
              </a:lnSpc>
            </a:pPr>
            <a:r>
              <a:rPr lang="en-US" sz="2870" spc="2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Relacionamentos importantes:</a:t>
            </a:r>
          </a:p>
          <a:p>
            <a:pPr algn="ctr">
              <a:lnSpc>
                <a:spcPts val="4018"/>
              </a:lnSpc>
            </a:pPr>
            <a:r>
              <a:rPr lang="en-US" sz="2870" spc="2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Pertence a uma VersaoVeiculo (N:1)</a:t>
            </a:r>
          </a:p>
          <a:p>
            <a:pPr algn="ctr">
              <a:lnSpc>
                <a:spcPts val="4018"/>
              </a:lnSpc>
            </a:pPr>
            <a:r>
              <a:rPr lang="en-US" sz="2870" spc="2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Pode ser vendido uma única vez (1:1 com Venda)</a:t>
            </a:r>
          </a:p>
          <a:p>
            <a:pPr algn="ctr">
              <a:lnSpc>
                <a:spcPts val="4018"/>
              </a:lnSpc>
            </a:pPr>
            <a:r>
              <a:rPr lang="en-US" sz="2870" spc="272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Pode receber múltiplos serviços (1:N com Serviço)</a:t>
            </a:r>
          </a:p>
          <a:p>
            <a:pPr algn="l">
              <a:lnSpc>
                <a:spcPts val="4018"/>
              </a:lnSpc>
            </a:pPr>
          </a:p>
          <a:p>
            <a:pPr algn="l">
              <a:lnSpc>
                <a:spcPts val="401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88" r="0" b="-1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14585" y="1678181"/>
            <a:ext cx="503928" cy="50392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BB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15697" y="-233364"/>
            <a:ext cx="16230600" cy="338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20"/>
              </a:lnSpc>
            </a:pPr>
            <a:r>
              <a:rPr lang="en-US" sz="11000" b="true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Entidades </a:t>
            </a:r>
            <a:r>
              <a:rPr lang="en-US" sz="11000" b="true">
                <a:solidFill>
                  <a:srgbClr val="000000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de Negócio</a:t>
            </a:r>
          </a:p>
          <a:p>
            <a:pPr algn="ctr" marL="0" indent="0" lvl="0">
              <a:lnSpc>
                <a:spcPts val="134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18513" y="1731894"/>
            <a:ext cx="294544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0"/>
              </a:lnSpc>
            </a:pP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   </a:t>
            </a:r>
            <a:r>
              <a:rPr lang="en-US" b="true" sz="3200" spc="217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Cliente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0700" y="1636644"/>
            <a:ext cx="13920593" cy="850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2"/>
              </a:lnSpc>
            </a:pPr>
            <a:r>
              <a:rPr lang="en-US" sz="3380" spc="321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 </a:t>
            </a:r>
          </a:p>
          <a:p>
            <a:pPr algn="ctr">
              <a:lnSpc>
                <a:spcPts val="4732"/>
              </a:lnSpc>
            </a:pPr>
            <a:r>
              <a:rPr lang="en-US" sz="3380" spc="321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Os Clientes são os compradores e usuários dos serviços: id_cliente: Identificador único (chave primária)</a:t>
            </a:r>
          </a:p>
          <a:p>
            <a:pPr algn="ctr">
              <a:lnSpc>
                <a:spcPts val="4732"/>
              </a:lnSpc>
            </a:pPr>
            <a:r>
              <a:rPr lang="en-US" sz="3380" spc="321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nome_razao: Nome completo ou razão socialtipo: Pessoa Física (F) ou Jurídica (J)</a:t>
            </a:r>
          </a:p>
          <a:p>
            <a:pPr algn="ctr">
              <a:lnSpc>
                <a:spcPts val="4732"/>
              </a:lnSpc>
            </a:pPr>
            <a:r>
              <a:rPr lang="en-US" sz="3380" spc="321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CPF: Cadastro de Pessoa Física (para PF)</a:t>
            </a:r>
          </a:p>
          <a:p>
            <a:pPr algn="ctr">
              <a:lnSpc>
                <a:spcPts val="4732"/>
              </a:lnSpc>
            </a:pPr>
            <a:r>
              <a:rPr lang="en-US" sz="3380" spc="321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CNPJ: Cadastro Nacional de Pessoa Jurídica (para PJ)  telefone: Contato principal</a:t>
            </a:r>
          </a:p>
          <a:p>
            <a:pPr algn="ctr">
              <a:lnSpc>
                <a:spcPts val="4732"/>
              </a:lnSpc>
            </a:pPr>
            <a:r>
              <a:rPr lang="en-US" sz="3380" spc="321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email: Endereço eletrônico</a:t>
            </a:r>
          </a:p>
          <a:p>
            <a:pPr algn="ctr">
              <a:lnSpc>
                <a:spcPts val="4732"/>
              </a:lnSpc>
            </a:pPr>
            <a:r>
              <a:rPr lang="en-US" sz="3380" spc="321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endereco: Localização completa</a:t>
            </a:r>
          </a:p>
          <a:p>
            <a:pPr algn="ctr">
              <a:lnSpc>
                <a:spcPts val="4732"/>
              </a:lnSpc>
            </a:pPr>
            <a:r>
              <a:rPr lang="en-US" sz="3380" spc="321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Relacionamentos:</a:t>
            </a:r>
          </a:p>
          <a:p>
            <a:pPr algn="ctr">
              <a:lnSpc>
                <a:spcPts val="4732"/>
              </a:lnSpc>
            </a:pPr>
            <a:r>
              <a:rPr lang="en-US" sz="3380" spc="321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Realiza múltiplas compras (1:N com Venda)</a:t>
            </a:r>
          </a:p>
          <a:p>
            <a:pPr algn="ctr">
              <a:lnSpc>
                <a:spcPts val="4732"/>
              </a:lnSpc>
            </a:pPr>
            <a:r>
              <a:rPr lang="en-US" sz="3380" spc="321">
                <a:solidFill>
                  <a:srgbClr val="101010"/>
                </a:solidFill>
                <a:latin typeface="Helvetica Now"/>
                <a:ea typeface="Helvetica Now"/>
                <a:cs typeface="Helvetica Now"/>
                <a:sym typeface="Helvetica Now"/>
              </a:rPr>
              <a:t>Agenda diversos serviços (1:N com Servico)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88" r="0" b="-1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8692" y="8913512"/>
            <a:ext cx="5332919" cy="953259"/>
          </a:xfrm>
          <a:custGeom>
            <a:avLst/>
            <a:gdLst/>
            <a:ahLst/>
            <a:cxnLst/>
            <a:rect r="r" b="b" t="t" l="l"/>
            <a:pathLst>
              <a:path h="953259" w="5332919">
                <a:moveTo>
                  <a:pt x="0" y="0"/>
                </a:moveTo>
                <a:lnTo>
                  <a:pt x="5332920" y="0"/>
                </a:lnTo>
                <a:lnTo>
                  <a:pt x="5332920" y="953259"/>
                </a:lnTo>
                <a:lnTo>
                  <a:pt x="0" y="9532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77540" y="8913512"/>
            <a:ext cx="5332919" cy="953259"/>
          </a:xfrm>
          <a:custGeom>
            <a:avLst/>
            <a:gdLst/>
            <a:ahLst/>
            <a:cxnLst/>
            <a:rect r="r" b="b" t="t" l="l"/>
            <a:pathLst>
              <a:path h="953259" w="5332919">
                <a:moveTo>
                  <a:pt x="0" y="0"/>
                </a:moveTo>
                <a:lnTo>
                  <a:pt x="5332920" y="0"/>
                </a:lnTo>
                <a:lnTo>
                  <a:pt x="5332920" y="953259"/>
                </a:lnTo>
                <a:lnTo>
                  <a:pt x="0" y="9532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06388" y="8913512"/>
            <a:ext cx="5332919" cy="953259"/>
          </a:xfrm>
          <a:custGeom>
            <a:avLst/>
            <a:gdLst/>
            <a:ahLst/>
            <a:cxnLst/>
            <a:rect r="r" b="b" t="t" l="l"/>
            <a:pathLst>
              <a:path h="953259" w="5332919">
                <a:moveTo>
                  <a:pt x="0" y="0"/>
                </a:moveTo>
                <a:lnTo>
                  <a:pt x="5332920" y="0"/>
                </a:lnTo>
                <a:lnTo>
                  <a:pt x="5332920" y="953259"/>
                </a:lnTo>
                <a:lnTo>
                  <a:pt x="0" y="9532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1558" y="2588546"/>
            <a:ext cx="17964884" cy="7698454"/>
            <a:chOff x="0" y="0"/>
            <a:chExt cx="4731492" cy="20275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31492" cy="2027576"/>
            </a:xfrm>
            <a:custGeom>
              <a:avLst/>
              <a:gdLst/>
              <a:ahLst/>
              <a:cxnLst/>
              <a:rect r="r" b="b" t="t" l="l"/>
              <a:pathLst>
                <a:path h="2027576" w="4731492">
                  <a:moveTo>
                    <a:pt x="6464" y="0"/>
                  </a:moveTo>
                  <a:lnTo>
                    <a:pt x="4725027" y="0"/>
                  </a:lnTo>
                  <a:cubicBezTo>
                    <a:pt x="4728598" y="0"/>
                    <a:pt x="4731492" y="2894"/>
                    <a:pt x="4731492" y="6464"/>
                  </a:cubicBezTo>
                  <a:lnTo>
                    <a:pt x="4731492" y="2021112"/>
                  </a:lnTo>
                  <a:cubicBezTo>
                    <a:pt x="4731492" y="2024682"/>
                    <a:pt x="4728598" y="2027576"/>
                    <a:pt x="4725027" y="2027576"/>
                  </a:cubicBezTo>
                  <a:lnTo>
                    <a:pt x="6464" y="2027576"/>
                  </a:lnTo>
                  <a:cubicBezTo>
                    <a:pt x="4750" y="2027576"/>
                    <a:pt x="3106" y="2026895"/>
                    <a:pt x="1893" y="2025683"/>
                  </a:cubicBezTo>
                  <a:cubicBezTo>
                    <a:pt x="681" y="2024471"/>
                    <a:pt x="0" y="2022827"/>
                    <a:pt x="0" y="2021112"/>
                  </a:cubicBezTo>
                  <a:lnTo>
                    <a:pt x="0" y="6464"/>
                  </a:lnTo>
                  <a:cubicBezTo>
                    <a:pt x="0" y="2894"/>
                    <a:pt x="2894" y="0"/>
                    <a:pt x="64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731492" cy="2065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81196" y="2636838"/>
            <a:ext cx="14736161" cy="754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6" spc="302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Os Funcionários são os colaboradores da concessionária:</a:t>
            </a:r>
          </a:p>
          <a:p>
            <a:pPr algn="ctr">
              <a:lnSpc>
                <a:spcPts val="4460"/>
              </a:lnSpc>
            </a:pPr>
            <a:r>
              <a:rPr lang="en-US" sz="3186" spc="302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 id_funcionario: Identificador único (chave primária)</a:t>
            </a:r>
          </a:p>
          <a:p>
            <a:pPr algn="ctr">
              <a:lnSpc>
                <a:spcPts val="4460"/>
              </a:lnSpc>
            </a:pPr>
            <a:r>
              <a:rPr lang="en-US" sz="3186" spc="302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 nome: Nome completo</a:t>
            </a:r>
          </a:p>
          <a:p>
            <a:pPr algn="ctr">
              <a:lnSpc>
                <a:spcPts val="4460"/>
              </a:lnSpc>
            </a:pPr>
            <a:r>
              <a:rPr lang="en-US" sz="3186" spc="302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CPF: Cadastro de Pessoa Física</a:t>
            </a:r>
          </a:p>
          <a:p>
            <a:pPr algn="ctr">
              <a:lnSpc>
                <a:spcPts val="4460"/>
              </a:lnSpc>
            </a:pPr>
            <a:r>
              <a:rPr lang="en-US" sz="3186" spc="302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cargo: Função exercida (ex: Vendedor, Mecânico)</a:t>
            </a:r>
          </a:p>
          <a:p>
            <a:pPr algn="ctr">
              <a:lnSpc>
                <a:spcPts val="4460"/>
              </a:lnSpc>
            </a:pPr>
            <a:r>
              <a:rPr lang="en-US" sz="3186" spc="302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setor: Departamento de atuação (ex: Vendas, Oficina)</a:t>
            </a:r>
          </a:p>
          <a:p>
            <a:pPr algn="ctr">
              <a:lnSpc>
                <a:spcPts val="4460"/>
              </a:lnSpc>
            </a:pPr>
            <a:r>
              <a:rPr lang="en-US" sz="3186" spc="302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data_admissao: Data de ingresso na empresa</a:t>
            </a:r>
          </a:p>
          <a:p>
            <a:pPr algn="ctr">
              <a:lnSpc>
                <a:spcPts val="4460"/>
              </a:lnSpc>
            </a:pPr>
            <a:r>
              <a:rPr lang="en-US" sz="3186" spc="302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salario: Remuneração mensal</a:t>
            </a:r>
          </a:p>
          <a:p>
            <a:pPr algn="ctr">
              <a:lnSpc>
                <a:spcPts val="4460"/>
              </a:lnSpc>
            </a:pPr>
            <a:r>
              <a:rPr lang="en-US" sz="3186" spc="302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Relacionamentos:</a:t>
            </a:r>
          </a:p>
          <a:p>
            <a:pPr algn="ctr">
              <a:lnSpc>
                <a:spcPts val="4460"/>
              </a:lnSpc>
            </a:pPr>
            <a:r>
              <a:rPr lang="en-US" sz="3186" spc="302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Vendedores realizam múltiplas vendas (1:N com Venda)</a:t>
            </a:r>
          </a:p>
          <a:p>
            <a:pPr algn="ctr">
              <a:lnSpc>
                <a:spcPts val="4460"/>
              </a:lnSpc>
            </a:pPr>
            <a:r>
              <a:rPr lang="en-US" sz="3186" spc="302">
                <a:solidFill>
                  <a:srgbClr val="000000"/>
                </a:solidFill>
                <a:latin typeface="Helvetica Now"/>
                <a:ea typeface="Helvetica Now"/>
                <a:cs typeface="Helvetica Now"/>
                <a:sym typeface="Helvetica Now"/>
              </a:rPr>
              <a:t>Mecânicos/Consultores executam diversos serviços (1:N com Servico)</a:t>
            </a:r>
          </a:p>
          <a:p>
            <a:pPr algn="ctr">
              <a:lnSpc>
                <a:spcPts val="3067"/>
              </a:lnSpc>
            </a:pPr>
          </a:p>
          <a:p>
            <a:pPr algn="ctr">
              <a:lnSpc>
                <a:spcPts val="306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33976" y="175895"/>
            <a:ext cx="16230600" cy="168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20"/>
              </a:lnSpc>
            </a:pPr>
            <a:r>
              <a:rPr lang="en-US" b="true" sz="11000">
                <a:solidFill>
                  <a:srgbClr val="004BBD"/>
                </a:solidFill>
                <a:latin typeface="Helvetica Now Bold"/>
                <a:ea typeface="Helvetica Now Bold"/>
                <a:cs typeface="Helvetica Now Bold"/>
                <a:sym typeface="Helvetica Now Bold"/>
              </a:rPr>
              <a:t>Funcionarios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DAGxxmMaZLM</dc:identifier>
  <dcterms:modified xsi:type="dcterms:W3CDTF">2011-08-01T06:04:30Z</dcterms:modified>
  <cp:revision>1</cp:revision>
  <dc:title>Montadora</dc:title>
</cp:coreProperties>
</file>